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1"/>
  </p:notesMasterIdLst>
  <p:handoutMasterIdLst>
    <p:handoutMasterId r:id="rId72"/>
  </p:handoutMasterIdLst>
  <p:sldIdLst>
    <p:sldId id="256" r:id="rId2"/>
    <p:sldId id="257" r:id="rId3"/>
    <p:sldId id="350" r:id="rId4"/>
    <p:sldId id="258" r:id="rId5"/>
    <p:sldId id="259" r:id="rId6"/>
    <p:sldId id="288" r:id="rId7"/>
    <p:sldId id="289" r:id="rId8"/>
    <p:sldId id="260" r:id="rId9"/>
    <p:sldId id="261" r:id="rId10"/>
    <p:sldId id="263" r:id="rId11"/>
    <p:sldId id="264" r:id="rId12"/>
    <p:sldId id="265" r:id="rId13"/>
    <p:sldId id="266" r:id="rId14"/>
    <p:sldId id="306" r:id="rId15"/>
    <p:sldId id="271" r:id="rId16"/>
    <p:sldId id="272" r:id="rId17"/>
    <p:sldId id="315" r:id="rId18"/>
    <p:sldId id="267" r:id="rId19"/>
    <p:sldId id="268" r:id="rId20"/>
    <p:sldId id="269" r:id="rId21"/>
    <p:sldId id="270" r:id="rId22"/>
    <p:sldId id="274" r:id="rId23"/>
    <p:sldId id="273" r:id="rId24"/>
    <p:sldId id="275" r:id="rId25"/>
    <p:sldId id="316" r:id="rId26"/>
    <p:sldId id="348" r:id="rId27"/>
    <p:sldId id="317" r:id="rId28"/>
    <p:sldId id="318" r:id="rId29"/>
    <p:sldId id="319" r:id="rId30"/>
    <p:sldId id="276" r:id="rId31"/>
    <p:sldId id="277" r:id="rId32"/>
    <p:sldId id="321" r:id="rId33"/>
    <p:sldId id="322" r:id="rId34"/>
    <p:sldId id="280" r:id="rId35"/>
    <p:sldId id="324" r:id="rId36"/>
    <p:sldId id="325" r:id="rId37"/>
    <p:sldId id="281" r:id="rId38"/>
    <p:sldId id="282" r:id="rId39"/>
    <p:sldId id="344" r:id="rId40"/>
    <p:sldId id="345" r:id="rId41"/>
    <p:sldId id="326" r:id="rId42"/>
    <p:sldId id="327" r:id="rId43"/>
    <p:sldId id="351" r:id="rId44"/>
    <p:sldId id="328" r:id="rId45"/>
    <p:sldId id="346" r:id="rId46"/>
    <p:sldId id="286" r:id="rId47"/>
    <p:sldId id="285" r:id="rId48"/>
    <p:sldId id="284" r:id="rId49"/>
    <p:sldId id="287" r:id="rId50"/>
    <p:sldId id="332" r:id="rId51"/>
    <p:sldId id="333" r:id="rId52"/>
    <p:sldId id="334" r:id="rId53"/>
    <p:sldId id="352" r:id="rId54"/>
    <p:sldId id="290" r:id="rId55"/>
    <p:sldId id="298" r:id="rId56"/>
    <p:sldId id="329" r:id="rId57"/>
    <p:sldId id="291" r:id="rId58"/>
    <p:sldId id="302" r:id="rId59"/>
    <p:sldId id="330" r:id="rId60"/>
    <p:sldId id="331" r:id="rId61"/>
    <p:sldId id="349" r:id="rId62"/>
    <p:sldId id="312" r:id="rId63"/>
    <p:sldId id="310" r:id="rId64"/>
    <p:sldId id="308" r:id="rId65"/>
    <p:sldId id="309" r:id="rId66"/>
    <p:sldId id="313" r:id="rId67"/>
    <p:sldId id="293" r:id="rId68"/>
    <p:sldId id="335" r:id="rId69"/>
    <p:sldId id="314"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300"/>
    <a:srgbClr val="FF8200"/>
    <a:srgbClr val="CE7E2A"/>
    <a:srgbClr val="F6C8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6"/>
    <p:restoredTop sz="89587"/>
  </p:normalViewPr>
  <p:slideViewPr>
    <p:cSldViewPr snapToGrid="0" snapToObjects="1">
      <p:cViewPr varScale="1">
        <p:scale>
          <a:sx n="88" d="100"/>
          <a:sy n="88" d="100"/>
        </p:scale>
        <p:origin x="7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26AA-D67A-0146-A9F5-85DCC06B4350}" type="datetimeFigureOut">
              <a:rPr lang="en-US" smtClean="0"/>
              <a:t>2/15/19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5E8F4-60ED-5944-8DE2-C2F790F585D2}" type="slidenum">
              <a:rPr lang="en-US" smtClean="0"/>
              <a:t>‹#›</a:t>
            </a:fld>
            <a:endParaRPr lang="en-US"/>
          </a:p>
        </p:txBody>
      </p:sp>
    </p:spTree>
    <p:extLst>
      <p:ext uri="{BB962C8B-B14F-4D97-AF65-F5344CB8AC3E}">
        <p14:creationId xmlns:p14="http://schemas.microsoft.com/office/powerpoint/2010/main" val="1086753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91FF1-A54C-2547-B3A3-496387A43B67}" type="datetimeFigureOut">
              <a:rPr lang="en-US" smtClean="0"/>
              <a:t>2/15/19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23841-6DD3-1149-8EA5-0D4E8A824AA8}" type="slidenum">
              <a:rPr lang="en-US" smtClean="0"/>
              <a:t>‹#›</a:t>
            </a:fld>
            <a:endParaRPr lang="en-US"/>
          </a:p>
        </p:txBody>
      </p:sp>
    </p:spTree>
    <p:extLst>
      <p:ext uri="{BB962C8B-B14F-4D97-AF65-F5344CB8AC3E}">
        <p14:creationId xmlns:p14="http://schemas.microsoft.com/office/powerpoint/2010/main" val="1591267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E23841-6DD3-1149-8EA5-0D4E8A824AA8}" type="slidenum">
              <a:rPr lang="en-US" smtClean="0"/>
              <a:t>16</a:t>
            </a:fld>
            <a:endParaRPr lang="en-US"/>
          </a:p>
        </p:txBody>
      </p:sp>
    </p:spTree>
    <p:extLst>
      <p:ext uri="{BB962C8B-B14F-4D97-AF65-F5344CB8AC3E}">
        <p14:creationId xmlns:p14="http://schemas.microsoft.com/office/powerpoint/2010/main" val="97614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functions in the small</a:t>
            </a:r>
            <a:r>
              <a:rPr lang="en-US" baseline="0" dirty="0"/>
              <a:t> set H also belong to the big elephant set.  But we describe them differently if we know that they come from the small set.</a:t>
            </a:r>
            <a:endParaRPr lang="en-US" dirty="0"/>
          </a:p>
        </p:txBody>
      </p:sp>
      <p:sp>
        <p:nvSpPr>
          <p:cNvPr id="4" name="Slide Number Placeholder 3"/>
          <p:cNvSpPr>
            <a:spLocks noGrp="1"/>
          </p:cNvSpPr>
          <p:nvPr>
            <p:ph type="sldNum" sz="quarter" idx="10"/>
          </p:nvPr>
        </p:nvSpPr>
        <p:spPr/>
        <p:txBody>
          <a:bodyPr/>
          <a:lstStyle/>
          <a:p>
            <a:fld id="{F0E23841-6DD3-1149-8EA5-0D4E8A824AA8}" type="slidenum">
              <a:rPr lang="en-US" smtClean="0"/>
              <a:t>57</a:t>
            </a:fld>
            <a:endParaRPr lang="en-US"/>
          </a:p>
        </p:txBody>
      </p:sp>
    </p:spTree>
    <p:extLst>
      <p:ext uri="{BB962C8B-B14F-4D97-AF65-F5344CB8AC3E}">
        <p14:creationId xmlns:p14="http://schemas.microsoft.com/office/powerpoint/2010/main" val="1430755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0CB983-84B2-844C-99FC-452906042673}"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CB983-84B2-844C-99FC-452906042673}"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CB983-84B2-844C-99FC-452906042673}"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CB983-84B2-844C-99FC-452906042673}"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0CB983-84B2-844C-99FC-452906042673}" type="datetimeFigureOut">
              <a:rPr lang="en-US" smtClean="0"/>
              <a:t>2/15/19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CB983-84B2-844C-99FC-452906042673}"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0CB983-84B2-844C-99FC-452906042673}" type="datetimeFigureOut">
              <a:rPr lang="en-US" smtClean="0"/>
              <a:t>2/15/19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0CB983-84B2-844C-99FC-452906042673}" type="datetimeFigureOut">
              <a:rPr lang="en-US" smtClean="0"/>
              <a:t>2/15/19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CB983-84B2-844C-99FC-452906042673}" type="datetimeFigureOut">
              <a:rPr lang="en-US" smtClean="0"/>
              <a:t>2/15/19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CB983-84B2-844C-99FC-452906042673}"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CB983-84B2-844C-99FC-452906042673}" type="datetimeFigureOut">
              <a:rPr lang="en-US" smtClean="0"/>
              <a:t>2/15/19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27D7-AFEF-5B42-9A96-1515C54EC4C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0CB983-84B2-844C-99FC-452906042673}" type="datetimeFigureOut">
              <a:rPr lang="en-US" smtClean="0"/>
              <a:t>2/15/19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B27D7-AFEF-5B42-9A96-1515C54EC4C2}" type="slidenum">
              <a:rPr lang="en-US" smtClean="0"/>
              <a:t>‹#›</a:t>
            </a:fld>
            <a:endParaRPr lang="en-US"/>
          </a:p>
        </p:txBody>
      </p:sp>
    </p:spTree>
    <p:extLst>
      <p:ext uri="{BB962C8B-B14F-4D97-AF65-F5344CB8AC3E}">
        <p14:creationId xmlns:p14="http://schemas.microsoft.com/office/powerpoint/2010/main" val="7261543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4.tiff"/><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bit.ly/gtgtcinfoandboba" TargetMode="External"/><Relationship Id="rId2" Type="http://schemas.openxmlformats.org/officeDocument/2006/relationships/hyperlink" Target="http://bit.ly/cc19mentorapp" TargetMode="Externa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18.tiff"/><Relationship Id="rId4" Type="http://schemas.openxmlformats.org/officeDocument/2006/relationships/image" Target="../media/image15.tiff"/><Relationship Id="rId9"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3.tiff"/><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tiff"/><Relationship Id="rId4" Type="http://schemas.openxmlformats.org/officeDocument/2006/relationships/image" Target="../media/image2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tiff"/><Relationship Id="rId4" Type="http://schemas.openxmlformats.org/officeDocument/2006/relationships/image" Target="../media/image2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18.tiff"/><Relationship Id="rId4" Type="http://schemas.openxmlformats.org/officeDocument/2006/relationships/image" Target="../media/image280.png"/><Relationship Id="rId9" Type="http://schemas.openxmlformats.org/officeDocument/2006/relationships/image" Target="../media/image3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tiff"/><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13.tiff"/><Relationship Id="rId4" Type="http://schemas.openxmlformats.org/officeDocument/2006/relationships/image" Target="../media/image6.tiff"/></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8</a:t>
            </a:r>
          </a:p>
        </p:txBody>
      </p:sp>
      <p:sp>
        <p:nvSpPr>
          <p:cNvPr id="3" name="Subtitle 2"/>
          <p:cNvSpPr>
            <a:spLocks noGrp="1"/>
          </p:cNvSpPr>
          <p:nvPr>
            <p:ph type="subTitle" idx="1"/>
          </p:nvPr>
        </p:nvSpPr>
        <p:spPr/>
        <p:txBody>
          <a:bodyPr/>
          <a:lstStyle/>
          <a:p>
            <a:r>
              <a:rPr lang="en-US" sz="4000" dirty="0"/>
              <a:t>Hashing</a:t>
            </a:r>
          </a:p>
        </p:txBody>
      </p:sp>
    </p:spTree>
    <p:extLst>
      <p:ext uri="{BB962C8B-B14F-4D97-AF65-F5344CB8AC3E}">
        <p14:creationId xmlns:p14="http://schemas.microsoft.com/office/powerpoint/2010/main" val="21439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267" y="262944"/>
            <a:ext cx="7886700" cy="888088"/>
          </a:xfrm>
        </p:spPr>
        <p:txBody>
          <a:bodyPr>
            <a:normAutofit/>
          </a:bodyPr>
          <a:lstStyle/>
          <a:p>
            <a:r>
              <a:rPr lang="en-US" dirty="0"/>
              <a:t>Solution?</a:t>
            </a:r>
            <a:endParaRPr lang="en-US" dirty="0">
              <a:solidFill>
                <a:schemeClr val="accent4"/>
              </a:solidFill>
            </a:endParaRPr>
          </a:p>
        </p:txBody>
      </p:sp>
      <p:cxnSp>
        <p:nvCxnSpPr>
          <p:cNvPr id="62" name="Straight Connector 61"/>
          <p:cNvCxnSpPr/>
          <p:nvPr/>
        </p:nvCxnSpPr>
        <p:spPr>
          <a:xfrm flipH="1">
            <a:off x="457622" y="4759208"/>
            <a:ext cx="541863" cy="0"/>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457622" y="3279395"/>
            <a:ext cx="8093722" cy="2001777"/>
            <a:chOff x="457622" y="3279395"/>
            <a:chExt cx="8093722" cy="2001777"/>
          </a:xfrm>
        </p:grpSpPr>
        <p:grpSp>
          <p:nvGrpSpPr>
            <p:cNvPr id="49" name="Group 48"/>
            <p:cNvGrpSpPr/>
            <p:nvPr/>
          </p:nvGrpSpPr>
          <p:grpSpPr>
            <a:xfrm>
              <a:off x="1365809" y="3281427"/>
              <a:ext cx="7185535" cy="1479815"/>
              <a:chOff x="452083" y="3472385"/>
              <a:chExt cx="8208744" cy="2156350"/>
            </a:xfrm>
          </p:grpSpPr>
          <p:grpSp>
            <p:nvGrpSpPr>
              <p:cNvPr id="4" name="Group 3"/>
              <p:cNvGrpSpPr/>
              <p:nvPr/>
            </p:nvGrpSpPr>
            <p:grpSpPr>
              <a:xfrm>
                <a:off x="2353992" y="3472385"/>
                <a:ext cx="630924" cy="2156347"/>
                <a:chOff x="628650" y="3152633"/>
                <a:chExt cx="889379" cy="2115403"/>
              </a:xfrm>
            </p:grpSpPr>
            <p:cxnSp>
              <p:nvCxnSpPr>
                <p:cNvPr id="5" name="Straight Connector 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3342536" y="3472386"/>
                <a:ext cx="630924" cy="2156347"/>
                <a:chOff x="628650" y="3152633"/>
                <a:chExt cx="889379" cy="2115403"/>
              </a:xfrm>
            </p:grpSpPr>
            <p:cxnSp>
              <p:nvCxnSpPr>
                <p:cNvPr id="9" name="Straight Connector 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342981" y="3472387"/>
                <a:ext cx="630924" cy="2156347"/>
                <a:chOff x="628650" y="3152633"/>
                <a:chExt cx="889379" cy="2115403"/>
              </a:xfrm>
            </p:grpSpPr>
            <p:cxnSp>
              <p:nvCxnSpPr>
                <p:cNvPr id="13" name="Straight Connector 1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5331526" y="3472388"/>
                <a:ext cx="630924" cy="2156347"/>
                <a:chOff x="628650" y="3152633"/>
                <a:chExt cx="889379" cy="2115403"/>
              </a:xfrm>
            </p:grpSpPr>
            <p:cxnSp>
              <p:nvCxnSpPr>
                <p:cNvPr id="17" name="Straight Connector 1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277912" y="3472388"/>
                <a:ext cx="630924" cy="2156347"/>
                <a:chOff x="628650" y="3152633"/>
                <a:chExt cx="889379" cy="2115403"/>
              </a:xfrm>
            </p:grpSpPr>
            <p:cxnSp>
              <p:nvCxnSpPr>
                <p:cNvPr id="21" name="Straight Connector 2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7179376" y="3472388"/>
                <a:ext cx="630924" cy="2156347"/>
                <a:chOff x="628650" y="3152633"/>
                <a:chExt cx="889379" cy="2115403"/>
              </a:xfrm>
            </p:grpSpPr>
            <p:cxnSp>
              <p:nvCxnSpPr>
                <p:cNvPr id="25" name="Straight Connector 2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8029903" y="3472388"/>
                <a:ext cx="630924" cy="2156347"/>
                <a:chOff x="628650" y="3152633"/>
                <a:chExt cx="889379" cy="2115403"/>
              </a:xfrm>
            </p:grpSpPr>
            <p:cxnSp>
              <p:nvCxnSpPr>
                <p:cNvPr id="29" name="Straight Connector 2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52083" y="3472386"/>
                <a:ext cx="630924" cy="2156347"/>
                <a:chOff x="628650" y="3152633"/>
                <a:chExt cx="889379" cy="2115403"/>
              </a:xfrm>
            </p:grpSpPr>
            <p:cxnSp>
              <p:nvCxnSpPr>
                <p:cNvPr id="33" name="Straight Connector 3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452528" y="3472387"/>
                <a:ext cx="630924" cy="2156347"/>
                <a:chOff x="628650" y="3152633"/>
                <a:chExt cx="889379" cy="2115403"/>
              </a:xfrm>
            </p:grpSpPr>
            <p:cxnSp>
              <p:nvCxnSpPr>
                <p:cNvPr id="37" name="Straight Connector 3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50" name="Group 49"/>
            <p:cNvGrpSpPr/>
            <p:nvPr/>
          </p:nvGrpSpPr>
          <p:grpSpPr>
            <a:xfrm>
              <a:off x="1427638" y="4666735"/>
              <a:ext cx="6972065" cy="614437"/>
              <a:chOff x="577891" y="5697462"/>
              <a:chExt cx="7989162" cy="614437"/>
            </a:xfrm>
          </p:grpSpPr>
          <p:sp>
            <p:nvSpPr>
              <p:cNvPr id="40" name="Rectangle 39"/>
              <p:cNvSpPr/>
              <p:nvPr/>
            </p:nvSpPr>
            <p:spPr>
              <a:xfrm>
                <a:off x="577891" y="5788679"/>
                <a:ext cx="367409" cy="523220"/>
              </a:xfrm>
              <a:prstGeom prst="rect">
                <a:avLst/>
              </a:prstGeom>
            </p:spPr>
            <p:txBody>
              <a:bodyPr wrap="none">
                <a:spAutoFit/>
              </a:bodyPr>
              <a:lstStyle/>
              <a:p>
                <a:pPr algn="ctr"/>
                <a:r>
                  <a:rPr lang="en-US" sz="2800" dirty="0">
                    <a:solidFill>
                      <a:schemeClr val="tx1"/>
                    </a:solidFill>
                  </a:rPr>
                  <a:t>1</a:t>
                </a:r>
              </a:p>
            </p:txBody>
          </p:sp>
          <p:sp>
            <p:nvSpPr>
              <p:cNvPr id="41" name="Rectangle 40"/>
              <p:cNvSpPr/>
              <p:nvPr/>
            </p:nvSpPr>
            <p:spPr>
              <a:xfrm>
                <a:off x="1578335" y="5788679"/>
                <a:ext cx="367409" cy="523220"/>
              </a:xfrm>
              <a:prstGeom prst="rect">
                <a:avLst/>
              </a:prstGeom>
            </p:spPr>
            <p:txBody>
              <a:bodyPr wrap="none">
                <a:spAutoFit/>
              </a:bodyPr>
              <a:lstStyle/>
              <a:p>
                <a:pPr algn="ctr"/>
                <a:r>
                  <a:rPr lang="en-US" sz="2800" dirty="0">
                    <a:solidFill>
                      <a:schemeClr val="tx1"/>
                    </a:solidFill>
                  </a:rPr>
                  <a:t>2</a:t>
                </a:r>
              </a:p>
            </p:txBody>
          </p:sp>
          <p:sp>
            <p:nvSpPr>
              <p:cNvPr id="42" name="Rectangle 41"/>
              <p:cNvSpPr/>
              <p:nvPr/>
            </p:nvSpPr>
            <p:spPr>
              <a:xfrm>
                <a:off x="2479799" y="5787148"/>
                <a:ext cx="367409" cy="523220"/>
              </a:xfrm>
              <a:prstGeom prst="rect">
                <a:avLst/>
              </a:prstGeom>
            </p:spPr>
            <p:txBody>
              <a:bodyPr wrap="none">
                <a:spAutoFit/>
              </a:bodyPr>
              <a:lstStyle/>
              <a:p>
                <a:pPr algn="ctr"/>
                <a:r>
                  <a:rPr lang="en-US" sz="2800" dirty="0">
                    <a:solidFill>
                      <a:schemeClr val="tx1"/>
                    </a:solidFill>
                  </a:rPr>
                  <a:t>3</a:t>
                </a:r>
              </a:p>
            </p:txBody>
          </p:sp>
          <p:sp>
            <p:nvSpPr>
              <p:cNvPr id="43" name="Rectangle 42"/>
              <p:cNvSpPr/>
              <p:nvPr/>
            </p:nvSpPr>
            <p:spPr>
              <a:xfrm>
                <a:off x="3470089" y="5733944"/>
                <a:ext cx="367409" cy="523220"/>
              </a:xfrm>
              <a:prstGeom prst="rect">
                <a:avLst/>
              </a:prstGeom>
            </p:spPr>
            <p:txBody>
              <a:bodyPr wrap="none">
                <a:spAutoFit/>
              </a:bodyPr>
              <a:lstStyle/>
              <a:p>
                <a:pPr algn="ctr"/>
                <a:r>
                  <a:rPr lang="en-US" sz="2800" dirty="0">
                    <a:solidFill>
                      <a:schemeClr val="tx1"/>
                    </a:solidFill>
                  </a:rPr>
                  <a:t>4</a:t>
                </a:r>
              </a:p>
            </p:txBody>
          </p:sp>
          <p:sp>
            <p:nvSpPr>
              <p:cNvPr id="44" name="Rectangle 43"/>
              <p:cNvSpPr/>
              <p:nvPr/>
            </p:nvSpPr>
            <p:spPr>
              <a:xfrm>
                <a:off x="4470533" y="5733944"/>
                <a:ext cx="367409" cy="523220"/>
              </a:xfrm>
              <a:prstGeom prst="rect">
                <a:avLst/>
              </a:prstGeom>
            </p:spPr>
            <p:txBody>
              <a:bodyPr wrap="none">
                <a:spAutoFit/>
              </a:bodyPr>
              <a:lstStyle/>
              <a:p>
                <a:pPr algn="ctr"/>
                <a:r>
                  <a:rPr lang="en-US" sz="2800" dirty="0">
                    <a:solidFill>
                      <a:schemeClr val="tx1"/>
                    </a:solidFill>
                  </a:rPr>
                  <a:t>5</a:t>
                </a:r>
              </a:p>
            </p:txBody>
          </p:sp>
          <p:sp>
            <p:nvSpPr>
              <p:cNvPr id="45" name="Rectangle 44"/>
              <p:cNvSpPr/>
              <p:nvPr/>
            </p:nvSpPr>
            <p:spPr>
              <a:xfrm>
                <a:off x="5470977" y="5730882"/>
                <a:ext cx="367409" cy="523220"/>
              </a:xfrm>
              <a:prstGeom prst="rect">
                <a:avLst/>
              </a:prstGeom>
            </p:spPr>
            <p:txBody>
              <a:bodyPr wrap="none">
                <a:spAutoFit/>
              </a:bodyPr>
              <a:lstStyle/>
              <a:p>
                <a:pPr algn="ctr"/>
                <a:r>
                  <a:rPr lang="en-US" sz="2800" dirty="0">
                    <a:solidFill>
                      <a:schemeClr val="tx1"/>
                    </a:solidFill>
                  </a:rPr>
                  <a:t>6</a:t>
                </a:r>
              </a:p>
            </p:txBody>
          </p:sp>
          <p:sp>
            <p:nvSpPr>
              <p:cNvPr id="46" name="Rectangle 45"/>
              <p:cNvSpPr/>
              <p:nvPr/>
            </p:nvSpPr>
            <p:spPr>
              <a:xfrm>
                <a:off x="6403719" y="5700524"/>
                <a:ext cx="367409" cy="523220"/>
              </a:xfrm>
              <a:prstGeom prst="rect">
                <a:avLst/>
              </a:prstGeom>
            </p:spPr>
            <p:txBody>
              <a:bodyPr wrap="none">
                <a:spAutoFit/>
              </a:bodyPr>
              <a:lstStyle/>
              <a:p>
                <a:pPr algn="ctr"/>
                <a:r>
                  <a:rPr lang="en-US" sz="2800" dirty="0">
                    <a:solidFill>
                      <a:schemeClr val="tx1"/>
                    </a:solidFill>
                  </a:rPr>
                  <a:t>7</a:t>
                </a:r>
              </a:p>
            </p:txBody>
          </p:sp>
          <p:sp>
            <p:nvSpPr>
              <p:cNvPr id="47" name="Rectangle 46"/>
              <p:cNvSpPr/>
              <p:nvPr/>
            </p:nvSpPr>
            <p:spPr>
              <a:xfrm>
                <a:off x="7336461" y="5697462"/>
                <a:ext cx="367409" cy="523220"/>
              </a:xfrm>
              <a:prstGeom prst="rect">
                <a:avLst/>
              </a:prstGeom>
            </p:spPr>
            <p:txBody>
              <a:bodyPr wrap="none">
                <a:spAutoFit/>
              </a:bodyPr>
              <a:lstStyle/>
              <a:p>
                <a:pPr algn="ctr"/>
                <a:r>
                  <a:rPr lang="en-US" sz="2800" dirty="0">
                    <a:solidFill>
                      <a:schemeClr val="tx1"/>
                    </a:solidFill>
                  </a:rPr>
                  <a:t>8</a:t>
                </a:r>
              </a:p>
            </p:txBody>
          </p:sp>
          <p:sp>
            <p:nvSpPr>
              <p:cNvPr id="48" name="Rectangle 47"/>
              <p:cNvSpPr/>
              <p:nvPr/>
            </p:nvSpPr>
            <p:spPr>
              <a:xfrm>
                <a:off x="8199644" y="5733944"/>
                <a:ext cx="367409" cy="523220"/>
              </a:xfrm>
              <a:prstGeom prst="rect">
                <a:avLst/>
              </a:prstGeom>
            </p:spPr>
            <p:txBody>
              <a:bodyPr wrap="none">
                <a:spAutoFit/>
              </a:bodyPr>
              <a:lstStyle/>
              <a:p>
                <a:pPr algn="ctr"/>
                <a:r>
                  <a:rPr lang="en-US" sz="2800" dirty="0">
                    <a:solidFill>
                      <a:schemeClr val="tx1"/>
                    </a:solidFill>
                  </a:rPr>
                  <a:t>9</a:t>
                </a:r>
              </a:p>
            </p:txBody>
          </p:sp>
        </p:grpSp>
        <p:cxnSp>
          <p:nvCxnSpPr>
            <p:cNvPr id="60" name="Straight Connector 59"/>
            <p:cNvCxnSpPr/>
            <p:nvPr/>
          </p:nvCxnSpPr>
          <p:spPr>
            <a:xfrm>
              <a:off x="457622" y="3279395"/>
              <a:ext cx="0" cy="147981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09902" y="3279395"/>
              <a:ext cx="0" cy="1479813"/>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8298" y="4756421"/>
              <a:ext cx="431187" cy="523220"/>
            </a:xfrm>
            <a:prstGeom prst="rect">
              <a:avLst/>
            </a:prstGeom>
            <a:noFill/>
          </p:spPr>
          <p:txBody>
            <a:bodyPr wrap="square" rtlCol="0">
              <a:spAutoFit/>
            </a:bodyPr>
            <a:lstStyle/>
            <a:p>
              <a:r>
                <a:rPr lang="en-US" sz="2800" dirty="0"/>
                <a:t>0</a:t>
              </a:r>
            </a:p>
          </p:txBody>
        </p:sp>
      </p:grpSp>
      <p:sp>
        <p:nvSpPr>
          <p:cNvPr id="65" name="Rectangle 64"/>
          <p:cNvSpPr/>
          <p:nvPr/>
        </p:nvSpPr>
        <p:spPr>
          <a:xfrm rot="5400000">
            <a:off x="4454850" y="3864559"/>
            <a:ext cx="1185320" cy="47843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345</a:t>
            </a:r>
            <a:endParaRPr lang="en-US" sz="1600" dirty="0">
              <a:solidFill>
                <a:schemeClr val="tx1"/>
              </a:solidFill>
            </a:endParaRPr>
          </a:p>
        </p:txBody>
      </p:sp>
      <p:sp>
        <p:nvSpPr>
          <p:cNvPr id="66" name="Rectangle 65"/>
          <p:cNvSpPr/>
          <p:nvPr/>
        </p:nvSpPr>
        <p:spPr>
          <a:xfrm>
            <a:off x="472769" y="4021335"/>
            <a:ext cx="537134" cy="72694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50</a:t>
            </a:r>
            <a:endParaRPr lang="en-US" sz="1400" dirty="0">
              <a:solidFill>
                <a:schemeClr val="tx1"/>
              </a:solidFill>
            </a:endParaRPr>
          </a:p>
        </p:txBody>
      </p:sp>
      <p:sp>
        <p:nvSpPr>
          <p:cNvPr id="67" name="Rectangle 66"/>
          <p:cNvSpPr/>
          <p:nvPr/>
        </p:nvSpPr>
        <p:spPr>
          <a:xfrm>
            <a:off x="3055560" y="4138262"/>
            <a:ext cx="544049" cy="61002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13</a:t>
            </a:r>
            <a:endParaRPr lang="en-US" sz="1400" dirty="0">
              <a:solidFill>
                <a:schemeClr val="tx1"/>
              </a:solidFill>
            </a:endParaRPr>
          </a:p>
        </p:txBody>
      </p:sp>
      <p:sp>
        <p:nvSpPr>
          <p:cNvPr id="68" name="Rectangle 67"/>
          <p:cNvSpPr/>
          <p:nvPr/>
        </p:nvSpPr>
        <p:spPr>
          <a:xfrm>
            <a:off x="1406110" y="4285463"/>
            <a:ext cx="460667" cy="44568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21</a:t>
            </a:r>
            <a:endParaRPr lang="en-US" sz="1200" dirty="0">
              <a:solidFill>
                <a:schemeClr val="tx1"/>
              </a:solidFill>
            </a:endParaRPr>
          </a:p>
        </p:txBody>
      </p:sp>
      <p:sp>
        <p:nvSpPr>
          <p:cNvPr id="69" name="Rectangle 68"/>
          <p:cNvSpPr/>
          <p:nvPr/>
        </p:nvSpPr>
        <p:spPr>
          <a:xfrm>
            <a:off x="1388543" y="3841143"/>
            <a:ext cx="547257" cy="42213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101</a:t>
            </a:r>
            <a:endParaRPr lang="en-US" sz="1100" dirty="0">
              <a:solidFill>
                <a:schemeClr val="tx1"/>
              </a:solidFill>
            </a:endParaRPr>
          </a:p>
        </p:txBody>
      </p:sp>
      <p:sp>
        <p:nvSpPr>
          <p:cNvPr id="70" name="Rectangle 69"/>
          <p:cNvSpPr/>
          <p:nvPr/>
        </p:nvSpPr>
        <p:spPr>
          <a:xfrm>
            <a:off x="1413130" y="3303610"/>
            <a:ext cx="490936" cy="50361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1</a:t>
            </a:r>
            <a:endParaRPr lang="en-US" dirty="0">
              <a:solidFill>
                <a:schemeClr val="tx1"/>
              </a:solidFill>
            </a:endParaRPr>
          </a:p>
        </p:txBody>
      </p:sp>
      <p:sp>
        <p:nvSpPr>
          <p:cNvPr id="71" name="Rectangle 70"/>
          <p:cNvSpPr/>
          <p:nvPr/>
        </p:nvSpPr>
        <p:spPr>
          <a:xfrm rot="5400000">
            <a:off x="3634838" y="3935209"/>
            <a:ext cx="1118325" cy="46893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234</a:t>
            </a:r>
            <a:endParaRPr lang="en-US" sz="1600" dirty="0">
              <a:solidFill>
                <a:schemeClr val="tx1"/>
              </a:solidFill>
            </a:endParaRPr>
          </a:p>
        </p:txBody>
      </p:sp>
      <p:grpSp>
        <p:nvGrpSpPr>
          <p:cNvPr id="72" name="Group 71"/>
          <p:cNvGrpSpPr/>
          <p:nvPr/>
        </p:nvGrpSpPr>
        <p:grpSpPr>
          <a:xfrm>
            <a:off x="163773" y="1582806"/>
            <a:ext cx="8652276" cy="1349066"/>
            <a:chOff x="163773" y="1582806"/>
            <a:chExt cx="8652276" cy="1349066"/>
          </a:xfrm>
        </p:grpSpPr>
        <p:sp>
          <p:nvSpPr>
            <p:cNvPr id="52" name="Rectangle 51"/>
            <p:cNvSpPr/>
            <p:nvPr/>
          </p:nvSpPr>
          <p:spPr>
            <a:xfrm>
              <a:off x="389267" y="2216122"/>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21</a:t>
              </a:r>
              <a:endParaRPr lang="en-US" dirty="0">
                <a:solidFill>
                  <a:schemeClr val="tx1"/>
                </a:solidFill>
              </a:endParaRPr>
            </a:p>
          </p:txBody>
        </p:sp>
        <p:sp>
          <p:nvSpPr>
            <p:cNvPr id="53" name="Rectangle 52"/>
            <p:cNvSpPr/>
            <p:nvPr/>
          </p:nvSpPr>
          <p:spPr>
            <a:xfrm>
              <a:off x="1693812" y="2222341"/>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345</a:t>
              </a:r>
              <a:endParaRPr lang="en-US" sz="1600" dirty="0">
                <a:solidFill>
                  <a:schemeClr val="tx1"/>
                </a:solidFill>
              </a:endParaRPr>
            </a:p>
          </p:txBody>
        </p:sp>
        <p:sp>
          <p:nvSpPr>
            <p:cNvPr id="54" name="Rectangle 53"/>
            <p:cNvSpPr/>
            <p:nvPr/>
          </p:nvSpPr>
          <p:spPr>
            <a:xfrm>
              <a:off x="2987205" y="2257774"/>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55" name="Rectangle 54"/>
            <p:cNvSpPr/>
            <p:nvPr/>
          </p:nvSpPr>
          <p:spPr>
            <a:xfrm>
              <a:off x="4219908"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101</a:t>
              </a:r>
              <a:endParaRPr lang="en-US" dirty="0">
                <a:solidFill>
                  <a:schemeClr val="tx1"/>
                </a:solidFill>
              </a:endParaRPr>
            </a:p>
          </p:txBody>
        </p:sp>
        <p:sp>
          <p:nvSpPr>
            <p:cNvPr id="56" name="Rectangle 55"/>
            <p:cNvSpPr/>
            <p:nvPr/>
          </p:nvSpPr>
          <p:spPr>
            <a:xfrm>
              <a:off x="5452611"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50</a:t>
              </a:r>
              <a:endParaRPr lang="en-US" dirty="0">
                <a:solidFill>
                  <a:schemeClr val="tx1"/>
                </a:solidFill>
              </a:endParaRPr>
            </a:p>
          </p:txBody>
        </p:sp>
        <p:sp>
          <p:nvSpPr>
            <p:cNvPr id="57" name="Rectangle 56"/>
            <p:cNvSpPr/>
            <p:nvPr/>
          </p:nvSpPr>
          <p:spPr>
            <a:xfrm>
              <a:off x="6670840"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234</a:t>
              </a:r>
              <a:endParaRPr lang="en-US" sz="1600" dirty="0">
                <a:solidFill>
                  <a:schemeClr val="tx1"/>
                </a:solidFill>
              </a:endParaRPr>
            </a:p>
          </p:txBody>
        </p:sp>
        <p:sp>
          <p:nvSpPr>
            <p:cNvPr id="58" name="Rectangle 57"/>
            <p:cNvSpPr/>
            <p:nvPr/>
          </p:nvSpPr>
          <p:spPr>
            <a:xfrm>
              <a:off x="7930618" y="222273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59" name="TextBox 58"/>
            <p:cNvSpPr txBox="1"/>
            <p:nvPr/>
          </p:nvSpPr>
          <p:spPr>
            <a:xfrm>
              <a:off x="163773" y="1582806"/>
              <a:ext cx="2084300" cy="523220"/>
            </a:xfrm>
            <a:prstGeom prst="rect">
              <a:avLst/>
            </a:prstGeom>
            <a:noFill/>
          </p:spPr>
          <p:txBody>
            <a:bodyPr wrap="square" rtlCol="0">
              <a:spAutoFit/>
            </a:bodyPr>
            <a:lstStyle/>
            <a:p>
              <a:r>
                <a:rPr lang="en-US" sz="2800" dirty="0">
                  <a:solidFill>
                    <a:srgbClr val="FF0000"/>
                  </a:solidFill>
                </a:rPr>
                <a:t>INSERT</a:t>
              </a:r>
              <a:r>
                <a:rPr lang="en-US" sz="2800" dirty="0"/>
                <a:t>:</a:t>
              </a:r>
            </a:p>
          </p:txBody>
        </p:sp>
      </p:grpSp>
      <p:sp>
        <p:nvSpPr>
          <p:cNvPr id="64" name="TextBox 63"/>
          <p:cNvSpPr txBox="1"/>
          <p:nvPr/>
        </p:nvSpPr>
        <p:spPr>
          <a:xfrm>
            <a:off x="286603" y="6084862"/>
            <a:ext cx="8264741" cy="523220"/>
          </a:xfrm>
          <a:prstGeom prst="rect">
            <a:avLst/>
          </a:prstGeom>
          <a:noFill/>
        </p:spPr>
        <p:txBody>
          <a:bodyPr wrap="square" rtlCol="0">
            <a:spAutoFit/>
          </a:bodyPr>
          <a:lstStyle/>
          <a:p>
            <a:r>
              <a:rPr lang="en-US" sz="2800" dirty="0"/>
              <a:t>Now </a:t>
            </a:r>
            <a:r>
              <a:rPr lang="en-US" sz="2800" dirty="0">
                <a:solidFill>
                  <a:srgbClr val="FF0000"/>
                </a:solidFill>
              </a:rPr>
              <a:t>SEARCH</a:t>
            </a:r>
          </a:p>
        </p:txBody>
      </p:sp>
      <p:sp>
        <p:nvSpPr>
          <p:cNvPr id="81" name="Rectangle 80"/>
          <p:cNvSpPr/>
          <p:nvPr/>
        </p:nvSpPr>
        <p:spPr>
          <a:xfrm>
            <a:off x="2493114" y="6009423"/>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21</a:t>
            </a:r>
            <a:endParaRPr lang="en-US" dirty="0">
              <a:solidFill>
                <a:schemeClr val="tx1"/>
              </a:solidFill>
            </a:endParaRPr>
          </a:p>
        </p:txBody>
      </p:sp>
      <p:sp>
        <p:nvSpPr>
          <p:cNvPr id="74" name="TextBox 73"/>
          <p:cNvSpPr txBox="1"/>
          <p:nvPr/>
        </p:nvSpPr>
        <p:spPr>
          <a:xfrm>
            <a:off x="4111948" y="5451662"/>
            <a:ext cx="4343259" cy="830997"/>
          </a:xfrm>
          <a:prstGeom prst="rect">
            <a:avLst/>
          </a:prstGeom>
          <a:noFill/>
          <a:ln>
            <a:noFill/>
          </a:ln>
        </p:spPr>
        <p:txBody>
          <a:bodyPr wrap="square" rtlCol="0">
            <a:spAutoFit/>
          </a:bodyPr>
          <a:lstStyle/>
          <a:p>
            <a:pPr algn="ctr"/>
            <a:r>
              <a:rPr lang="en-US" sz="2400" dirty="0">
                <a:solidFill>
                  <a:schemeClr val="accent4"/>
                </a:solidFill>
              </a:rPr>
              <a:t>It’s in this bucket somewhere</a:t>
            </a:r>
            <a:r>
              <a:rPr lang="mr-IN" sz="2400" dirty="0">
                <a:solidFill>
                  <a:schemeClr val="accent4"/>
                </a:solidFill>
              </a:rPr>
              <a:t>…</a:t>
            </a:r>
            <a:endParaRPr lang="en-US" sz="2400" dirty="0">
              <a:solidFill>
                <a:schemeClr val="accent4"/>
              </a:solidFill>
            </a:endParaRPr>
          </a:p>
          <a:p>
            <a:pPr algn="ctr"/>
            <a:r>
              <a:rPr lang="en-US" sz="2400" dirty="0">
                <a:solidFill>
                  <a:schemeClr val="accent4"/>
                </a:solidFill>
              </a:rPr>
              <a:t>go through until we find it.</a:t>
            </a:r>
          </a:p>
        </p:txBody>
      </p:sp>
      <p:cxnSp>
        <p:nvCxnSpPr>
          <p:cNvPr id="76" name="Straight Arrow Connector 75"/>
          <p:cNvCxnSpPr>
            <a:stCxn id="74" idx="1"/>
            <a:endCxn id="40" idx="3"/>
          </p:cNvCxnSpPr>
          <p:nvPr/>
        </p:nvCxnSpPr>
        <p:spPr>
          <a:xfrm flipH="1" flipV="1">
            <a:off x="1748272" y="5019562"/>
            <a:ext cx="2363676" cy="847599"/>
          </a:xfrm>
          <a:prstGeom prst="straightConnector1">
            <a:avLst/>
          </a:prstGeom>
          <a:ln w="3492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71BA059-730B-B04C-B69C-CB95AD60E7C0}"/>
              </a:ext>
            </a:extLst>
          </p:cNvPr>
          <p:cNvSpPr/>
          <p:nvPr/>
        </p:nvSpPr>
        <p:spPr>
          <a:xfrm>
            <a:off x="374781" y="1011905"/>
            <a:ext cx="5468816" cy="461665"/>
          </a:xfrm>
          <a:prstGeom prst="rect">
            <a:avLst/>
          </a:prstGeom>
        </p:spPr>
        <p:txBody>
          <a:bodyPr wrap="square">
            <a:spAutoFit/>
          </a:bodyPr>
          <a:lstStyle/>
          <a:p>
            <a:r>
              <a:rPr lang="en-US" sz="2400" dirty="0"/>
              <a:t>Put things in buckets based on one digit</a:t>
            </a:r>
          </a:p>
        </p:txBody>
      </p:sp>
    </p:spTree>
    <p:extLst>
      <p:ext uri="{BB962C8B-B14F-4D97-AF65-F5344CB8AC3E}">
        <p14:creationId xmlns:p14="http://schemas.microsoft.com/office/powerpoint/2010/main" val="4440896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14:presetBounceEnd="50000">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14:bounceEnd="50000">
                                          <p:cBhvr additive="base">
                                            <p:cTn id="17" dur="500" fill="hold"/>
                                            <p:tgtEl>
                                              <p:spTgt spid="68"/>
                                            </p:tgtEl>
                                            <p:attrNameLst>
                                              <p:attrName>ppt_x</p:attrName>
                                            </p:attrNameLst>
                                          </p:cBhvr>
                                          <p:tavLst>
                                            <p:tav tm="0">
                                              <p:val>
                                                <p:strVal val="#ppt_x"/>
                                              </p:val>
                                            </p:tav>
                                            <p:tav tm="100000">
                                              <p:val>
                                                <p:strVal val="#ppt_x"/>
                                              </p:val>
                                            </p:tav>
                                          </p:tavLst>
                                        </p:anim>
                                        <p:anim calcmode="lin" valueType="num" p14:bounceEnd="50000">
                                          <p:cBhvr additive="base">
                                            <p:cTn id="18"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14:presetBounceEnd="50000">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14:bounceEnd="50000">
                                          <p:cBhvr additive="base">
                                            <p:cTn id="23" dur="500" fill="hold"/>
                                            <p:tgtEl>
                                              <p:spTgt spid="65"/>
                                            </p:tgtEl>
                                            <p:attrNameLst>
                                              <p:attrName>ppt_x</p:attrName>
                                            </p:attrNameLst>
                                          </p:cBhvr>
                                          <p:tavLst>
                                            <p:tav tm="0">
                                              <p:val>
                                                <p:strVal val="#ppt_x"/>
                                              </p:val>
                                            </p:tav>
                                            <p:tav tm="100000">
                                              <p:val>
                                                <p:strVal val="#ppt_x"/>
                                              </p:val>
                                            </p:tav>
                                          </p:tavLst>
                                        </p:anim>
                                        <p:anim calcmode="lin" valueType="num" p14:bounceEnd="50000">
                                          <p:cBhvr additive="base">
                                            <p:cTn id="24"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14:presetBounceEnd="50000">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14:bounceEnd="50000">
                                          <p:cBhvr additive="base">
                                            <p:cTn id="29" dur="500" fill="hold"/>
                                            <p:tgtEl>
                                              <p:spTgt spid="67"/>
                                            </p:tgtEl>
                                            <p:attrNameLst>
                                              <p:attrName>ppt_x</p:attrName>
                                            </p:attrNameLst>
                                          </p:cBhvr>
                                          <p:tavLst>
                                            <p:tav tm="0">
                                              <p:val>
                                                <p:strVal val="#ppt_x"/>
                                              </p:val>
                                            </p:tav>
                                            <p:tav tm="100000">
                                              <p:val>
                                                <p:strVal val="#ppt_x"/>
                                              </p:val>
                                            </p:tav>
                                          </p:tavLst>
                                        </p:anim>
                                        <p:anim calcmode="lin" valueType="num" p14:bounceEnd="50000">
                                          <p:cBhvr additive="base">
                                            <p:cTn id="30"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14:presetBounceEnd="50000">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14:bounceEnd="50000">
                                          <p:cBhvr additive="base">
                                            <p:cTn id="35" dur="500" fill="hold"/>
                                            <p:tgtEl>
                                              <p:spTgt spid="69"/>
                                            </p:tgtEl>
                                            <p:attrNameLst>
                                              <p:attrName>ppt_x</p:attrName>
                                            </p:attrNameLst>
                                          </p:cBhvr>
                                          <p:tavLst>
                                            <p:tav tm="0">
                                              <p:val>
                                                <p:strVal val="#ppt_x"/>
                                              </p:val>
                                            </p:tav>
                                            <p:tav tm="100000">
                                              <p:val>
                                                <p:strVal val="#ppt_x"/>
                                              </p:val>
                                            </p:tav>
                                          </p:tavLst>
                                        </p:anim>
                                        <p:anim calcmode="lin" valueType="num" p14:bounceEnd="50000">
                                          <p:cBhvr additive="base">
                                            <p:cTn id="36"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14:presetBounceEnd="50000">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14:bounceEnd="50000">
                                          <p:cBhvr additive="base">
                                            <p:cTn id="41" dur="500" fill="hold"/>
                                            <p:tgtEl>
                                              <p:spTgt spid="66"/>
                                            </p:tgtEl>
                                            <p:attrNameLst>
                                              <p:attrName>ppt_x</p:attrName>
                                            </p:attrNameLst>
                                          </p:cBhvr>
                                          <p:tavLst>
                                            <p:tav tm="0">
                                              <p:val>
                                                <p:strVal val="#ppt_x"/>
                                              </p:val>
                                            </p:tav>
                                            <p:tav tm="100000">
                                              <p:val>
                                                <p:strVal val="#ppt_x"/>
                                              </p:val>
                                            </p:tav>
                                          </p:tavLst>
                                        </p:anim>
                                        <p:anim calcmode="lin" valueType="num" p14:bounceEnd="50000">
                                          <p:cBhvr additive="base">
                                            <p:cTn id="42"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14:presetBounceEnd="50000">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14:bounceEnd="50000">
                                          <p:cBhvr additive="base">
                                            <p:cTn id="47" dur="500" fill="hold"/>
                                            <p:tgtEl>
                                              <p:spTgt spid="71"/>
                                            </p:tgtEl>
                                            <p:attrNameLst>
                                              <p:attrName>ppt_x</p:attrName>
                                            </p:attrNameLst>
                                          </p:cBhvr>
                                          <p:tavLst>
                                            <p:tav tm="0">
                                              <p:val>
                                                <p:strVal val="#ppt_x"/>
                                              </p:val>
                                            </p:tav>
                                            <p:tav tm="100000">
                                              <p:val>
                                                <p:strVal val="#ppt_x"/>
                                              </p:val>
                                            </p:tav>
                                          </p:tavLst>
                                        </p:anim>
                                        <p:anim calcmode="lin" valueType="num" p14:bounceEnd="50000">
                                          <p:cBhvr additive="base">
                                            <p:cTn id="48"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14:presetBounceEnd="50000">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14:bounceEnd="50000">
                                          <p:cBhvr additive="base">
                                            <p:cTn id="53" dur="500" fill="hold"/>
                                            <p:tgtEl>
                                              <p:spTgt spid="70"/>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1" grpId="0" animBg="1"/>
          <p:bldP spid="64" grpId="0"/>
          <p:bldP spid="81" grpId="0" animBg="1"/>
          <p:bldP spid="7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ppt_x"/>
                                              </p:val>
                                            </p:tav>
                                            <p:tav tm="100000">
                                              <p:val>
                                                <p:strVal val="#ppt_x"/>
                                              </p:val>
                                            </p:tav>
                                          </p:tavLst>
                                        </p:anim>
                                        <p:anim calcmode="lin" valueType="num">
                                          <p:cBhvr additive="base">
                                            <p:cTn id="22" dur="500" fill="hold"/>
                                            <p:tgtEl>
                                              <p:spTgt spid="6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500" fill="hold"/>
                                            <p:tgtEl>
                                              <p:spTgt spid="67"/>
                                            </p:tgtEl>
                                            <p:attrNameLst>
                                              <p:attrName>ppt_x</p:attrName>
                                            </p:attrNameLst>
                                          </p:cBhvr>
                                          <p:tavLst>
                                            <p:tav tm="0">
                                              <p:val>
                                                <p:strVal val="#ppt_x"/>
                                              </p:val>
                                            </p:tav>
                                            <p:tav tm="100000">
                                              <p:val>
                                                <p:strVal val="#ppt_x"/>
                                              </p:val>
                                            </p:tav>
                                          </p:tavLst>
                                        </p:anim>
                                        <p:anim calcmode="lin" valueType="num">
                                          <p:cBhvr additive="base">
                                            <p:cTn id="34"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 calcmode="lin" valueType="num">
                                          <p:cBhvr additive="base">
                                            <p:cTn id="45" dur="500" fill="hold"/>
                                            <p:tgtEl>
                                              <p:spTgt spid="66"/>
                                            </p:tgtEl>
                                            <p:attrNameLst>
                                              <p:attrName>ppt_x</p:attrName>
                                            </p:attrNameLst>
                                          </p:cBhvr>
                                          <p:tavLst>
                                            <p:tav tm="0">
                                              <p:val>
                                                <p:strVal val="#ppt_x"/>
                                              </p:val>
                                            </p:tav>
                                            <p:tav tm="100000">
                                              <p:val>
                                                <p:strVal val="#ppt_x"/>
                                              </p:val>
                                            </p:tav>
                                          </p:tavLst>
                                        </p:anim>
                                        <p:anim calcmode="lin" valueType="num">
                                          <p:cBhvr additive="base">
                                            <p:cTn id="46"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additive="base">
                                            <p:cTn id="51" dur="500" fill="hold"/>
                                            <p:tgtEl>
                                              <p:spTgt spid="71"/>
                                            </p:tgtEl>
                                            <p:attrNameLst>
                                              <p:attrName>ppt_x</p:attrName>
                                            </p:attrNameLst>
                                          </p:cBhvr>
                                          <p:tavLst>
                                            <p:tav tm="0">
                                              <p:val>
                                                <p:strVal val="#ppt_x"/>
                                              </p:val>
                                            </p:tav>
                                            <p:tav tm="100000">
                                              <p:val>
                                                <p:strVal val="#ppt_x"/>
                                              </p:val>
                                            </p:tav>
                                          </p:tavLst>
                                        </p:anim>
                                        <p:anim calcmode="lin" valueType="num">
                                          <p:cBhvr additive="base">
                                            <p:cTn id="52"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additive="base">
                                            <p:cTn id="57" dur="500" fill="hold"/>
                                            <p:tgtEl>
                                              <p:spTgt spid="70"/>
                                            </p:tgtEl>
                                            <p:attrNameLst>
                                              <p:attrName>ppt_x</p:attrName>
                                            </p:attrNameLst>
                                          </p:cBhvr>
                                          <p:tavLst>
                                            <p:tav tm="0">
                                              <p:val>
                                                <p:strVal val="#ppt_x"/>
                                              </p:val>
                                            </p:tav>
                                            <p:tav tm="100000">
                                              <p:val>
                                                <p:strVal val="#ppt_x"/>
                                              </p:val>
                                            </p:tav>
                                          </p:tavLst>
                                        </p:anim>
                                        <p:anim calcmode="lin" valueType="num">
                                          <p:cBhvr additive="base">
                                            <p:cTn id="58" dur="50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5" grpId="0" animBg="1"/>
          <p:bldP spid="66" grpId="0" animBg="1"/>
          <p:bldP spid="67" grpId="0" animBg="1"/>
          <p:bldP spid="68" grpId="0" animBg="1"/>
          <p:bldP spid="69" grpId="0" animBg="1"/>
          <p:bldP spid="70" grpId="0" animBg="1"/>
          <p:bldP spid="71" grpId="0" animBg="1"/>
          <p:bldP spid="64" grpId="0"/>
          <p:bldP spid="81" grpId="0" animBg="1"/>
          <p:bldP spid="7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163773" y="1582806"/>
            <a:ext cx="8652276" cy="1349066"/>
            <a:chOff x="163773" y="1582806"/>
            <a:chExt cx="8652276" cy="1349066"/>
          </a:xfrm>
        </p:grpSpPr>
        <p:sp>
          <p:nvSpPr>
            <p:cNvPr id="64" name="Rectangle 63"/>
            <p:cNvSpPr/>
            <p:nvPr/>
          </p:nvSpPr>
          <p:spPr>
            <a:xfrm>
              <a:off x="389267" y="2216122"/>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65" name="Rectangle 64"/>
            <p:cNvSpPr/>
            <p:nvPr/>
          </p:nvSpPr>
          <p:spPr>
            <a:xfrm>
              <a:off x="1693812" y="2222341"/>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342</a:t>
              </a:r>
              <a:endParaRPr lang="en-US" sz="1600" dirty="0">
                <a:solidFill>
                  <a:schemeClr val="tx1"/>
                </a:solidFill>
              </a:endParaRPr>
            </a:p>
          </p:txBody>
        </p:sp>
        <p:sp>
          <p:nvSpPr>
            <p:cNvPr id="66" name="Rectangle 65"/>
            <p:cNvSpPr/>
            <p:nvPr/>
          </p:nvSpPr>
          <p:spPr>
            <a:xfrm>
              <a:off x="2987205" y="2257774"/>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12</a:t>
              </a:r>
              <a:endParaRPr lang="en-US" dirty="0">
                <a:solidFill>
                  <a:schemeClr val="tx1"/>
                </a:solidFill>
              </a:endParaRPr>
            </a:p>
          </p:txBody>
        </p:sp>
        <p:sp>
          <p:nvSpPr>
            <p:cNvPr id="67" name="Rectangle 66"/>
            <p:cNvSpPr/>
            <p:nvPr/>
          </p:nvSpPr>
          <p:spPr>
            <a:xfrm>
              <a:off x="4219908"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102</a:t>
              </a:r>
              <a:endParaRPr lang="en-US" dirty="0">
                <a:solidFill>
                  <a:schemeClr val="tx1"/>
                </a:solidFill>
              </a:endParaRPr>
            </a:p>
          </p:txBody>
        </p:sp>
        <p:sp>
          <p:nvSpPr>
            <p:cNvPr id="68" name="Rectangle 67"/>
            <p:cNvSpPr/>
            <p:nvPr/>
          </p:nvSpPr>
          <p:spPr>
            <a:xfrm>
              <a:off x="5452611"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52</a:t>
              </a:r>
              <a:endParaRPr lang="en-US" dirty="0">
                <a:solidFill>
                  <a:schemeClr val="tx1"/>
                </a:solidFill>
              </a:endParaRPr>
            </a:p>
          </p:txBody>
        </p:sp>
        <p:sp>
          <p:nvSpPr>
            <p:cNvPr id="69" name="Rectangle 68"/>
            <p:cNvSpPr/>
            <p:nvPr/>
          </p:nvSpPr>
          <p:spPr>
            <a:xfrm>
              <a:off x="6670840" y="220882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232</a:t>
              </a:r>
              <a:endParaRPr lang="en-US" sz="1600" dirty="0">
                <a:solidFill>
                  <a:schemeClr val="tx1"/>
                </a:solidFill>
              </a:endParaRPr>
            </a:p>
          </p:txBody>
        </p:sp>
        <p:sp>
          <p:nvSpPr>
            <p:cNvPr id="70" name="Rectangle 69"/>
            <p:cNvSpPr/>
            <p:nvPr/>
          </p:nvSpPr>
          <p:spPr>
            <a:xfrm>
              <a:off x="7930618" y="2222730"/>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71" name="TextBox 70"/>
            <p:cNvSpPr txBox="1"/>
            <p:nvPr/>
          </p:nvSpPr>
          <p:spPr>
            <a:xfrm>
              <a:off x="163773" y="1582806"/>
              <a:ext cx="2084300" cy="523220"/>
            </a:xfrm>
            <a:prstGeom prst="rect">
              <a:avLst/>
            </a:prstGeom>
            <a:noFill/>
          </p:spPr>
          <p:txBody>
            <a:bodyPr wrap="square" rtlCol="0">
              <a:spAutoFit/>
            </a:bodyPr>
            <a:lstStyle/>
            <a:p>
              <a:r>
                <a:rPr lang="en-US" sz="2800" dirty="0">
                  <a:solidFill>
                    <a:srgbClr val="FF0000"/>
                  </a:solidFill>
                </a:rPr>
                <a:t>INSERT:</a:t>
              </a:r>
            </a:p>
          </p:txBody>
        </p:sp>
      </p:grpSp>
      <p:sp>
        <p:nvSpPr>
          <p:cNvPr id="2" name="Title 1"/>
          <p:cNvSpPr>
            <a:spLocks noGrp="1"/>
          </p:cNvSpPr>
          <p:nvPr>
            <p:ph type="title"/>
          </p:nvPr>
        </p:nvSpPr>
        <p:spPr/>
        <p:txBody>
          <a:bodyPr/>
          <a:lstStyle/>
          <a:p>
            <a:r>
              <a:rPr lang="en-US" dirty="0"/>
              <a:t>Problem</a:t>
            </a:r>
            <a:r>
              <a:rPr lang="mr-IN" dirty="0"/>
              <a:t>…</a:t>
            </a:r>
            <a:endParaRPr lang="en-US" dirty="0"/>
          </a:p>
        </p:txBody>
      </p:sp>
      <p:cxnSp>
        <p:nvCxnSpPr>
          <p:cNvPr id="4" name="Straight Connector 3"/>
          <p:cNvCxnSpPr/>
          <p:nvPr/>
        </p:nvCxnSpPr>
        <p:spPr>
          <a:xfrm flipH="1">
            <a:off x="457622" y="4759208"/>
            <a:ext cx="541863" cy="0"/>
          </a:xfrm>
          <a:prstGeom prst="line">
            <a:avLst/>
          </a:prstGeom>
          <a:ln w="63500"/>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57622" y="3279395"/>
            <a:ext cx="8093722" cy="2001777"/>
            <a:chOff x="457622" y="3279395"/>
            <a:chExt cx="8093722" cy="2001777"/>
          </a:xfrm>
        </p:grpSpPr>
        <p:grpSp>
          <p:nvGrpSpPr>
            <p:cNvPr id="6" name="Group 5"/>
            <p:cNvGrpSpPr/>
            <p:nvPr/>
          </p:nvGrpSpPr>
          <p:grpSpPr>
            <a:xfrm>
              <a:off x="1365809" y="3281427"/>
              <a:ext cx="7185535" cy="1479815"/>
              <a:chOff x="452083" y="3472385"/>
              <a:chExt cx="8208744" cy="2156350"/>
            </a:xfrm>
          </p:grpSpPr>
          <p:grpSp>
            <p:nvGrpSpPr>
              <p:cNvPr id="20" name="Group 19"/>
              <p:cNvGrpSpPr/>
              <p:nvPr/>
            </p:nvGrpSpPr>
            <p:grpSpPr>
              <a:xfrm>
                <a:off x="2353992" y="3472385"/>
                <a:ext cx="630924" cy="2156347"/>
                <a:chOff x="628650" y="3152633"/>
                <a:chExt cx="889379" cy="2115403"/>
              </a:xfrm>
            </p:grpSpPr>
            <p:cxnSp>
              <p:nvCxnSpPr>
                <p:cNvPr id="53" name="Straight Connector 5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342536" y="3472386"/>
                <a:ext cx="630924" cy="2156347"/>
                <a:chOff x="628650" y="3152633"/>
                <a:chExt cx="889379" cy="2115403"/>
              </a:xfrm>
            </p:grpSpPr>
            <p:cxnSp>
              <p:nvCxnSpPr>
                <p:cNvPr id="50" name="Straight Connector 4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4342981" y="3472387"/>
                <a:ext cx="630924" cy="2156347"/>
                <a:chOff x="628650" y="3152633"/>
                <a:chExt cx="889379" cy="2115403"/>
              </a:xfrm>
            </p:grpSpPr>
            <p:cxnSp>
              <p:nvCxnSpPr>
                <p:cNvPr id="47" name="Straight Connector 4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5331526" y="3472388"/>
                <a:ext cx="630924" cy="2156347"/>
                <a:chOff x="628650" y="3152633"/>
                <a:chExt cx="889379" cy="2115403"/>
              </a:xfrm>
            </p:grpSpPr>
            <p:cxnSp>
              <p:nvCxnSpPr>
                <p:cNvPr id="44" name="Straight Connector 4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6277912" y="3472388"/>
                <a:ext cx="630924" cy="2156347"/>
                <a:chOff x="628650" y="3152633"/>
                <a:chExt cx="889379" cy="2115403"/>
              </a:xfrm>
            </p:grpSpPr>
            <p:cxnSp>
              <p:nvCxnSpPr>
                <p:cNvPr id="41" name="Straight Connector 4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179376" y="3472388"/>
                <a:ext cx="630924" cy="2156347"/>
                <a:chOff x="628650" y="3152633"/>
                <a:chExt cx="889379" cy="2115403"/>
              </a:xfrm>
            </p:grpSpPr>
            <p:cxnSp>
              <p:nvCxnSpPr>
                <p:cNvPr id="38" name="Straight Connector 3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8029903" y="3472388"/>
                <a:ext cx="630924" cy="2156347"/>
                <a:chOff x="628650" y="3152633"/>
                <a:chExt cx="889379" cy="2115403"/>
              </a:xfrm>
            </p:grpSpPr>
            <p:cxnSp>
              <p:nvCxnSpPr>
                <p:cNvPr id="35" name="Straight Connector 3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52083" y="3472386"/>
                <a:ext cx="630924" cy="2156347"/>
                <a:chOff x="628650" y="3152633"/>
                <a:chExt cx="889379" cy="2115403"/>
              </a:xfrm>
            </p:grpSpPr>
            <p:cxnSp>
              <p:nvCxnSpPr>
                <p:cNvPr id="32" name="Straight Connector 3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1452528" y="3472387"/>
                <a:ext cx="630924" cy="2156347"/>
                <a:chOff x="628650" y="3152633"/>
                <a:chExt cx="889379" cy="2115403"/>
              </a:xfrm>
            </p:grpSpPr>
            <p:cxnSp>
              <p:nvCxnSpPr>
                <p:cNvPr id="29" name="Straight Connector 2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1427638" y="4666735"/>
              <a:ext cx="6972065" cy="614437"/>
              <a:chOff x="577891" y="5697462"/>
              <a:chExt cx="7989162" cy="614437"/>
            </a:xfrm>
          </p:grpSpPr>
          <p:sp>
            <p:nvSpPr>
              <p:cNvPr id="11" name="Rectangle 10"/>
              <p:cNvSpPr/>
              <p:nvPr/>
            </p:nvSpPr>
            <p:spPr>
              <a:xfrm>
                <a:off x="577891" y="5788679"/>
                <a:ext cx="367409" cy="523220"/>
              </a:xfrm>
              <a:prstGeom prst="rect">
                <a:avLst/>
              </a:prstGeom>
            </p:spPr>
            <p:txBody>
              <a:bodyPr wrap="none">
                <a:spAutoFit/>
              </a:bodyPr>
              <a:lstStyle/>
              <a:p>
                <a:pPr algn="ctr"/>
                <a:r>
                  <a:rPr lang="en-US" sz="2800" dirty="0">
                    <a:solidFill>
                      <a:schemeClr val="tx1"/>
                    </a:solidFill>
                  </a:rPr>
                  <a:t>1</a:t>
                </a:r>
              </a:p>
            </p:txBody>
          </p:sp>
          <p:sp>
            <p:nvSpPr>
              <p:cNvPr id="12" name="Rectangle 11"/>
              <p:cNvSpPr/>
              <p:nvPr/>
            </p:nvSpPr>
            <p:spPr>
              <a:xfrm>
                <a:off x="1578335" y="5788679"/>
                <a:ext cx="367409" cy="523220"/>
              </a:xfrm>
              <a:prstGeom prst="rect">
                <a:avLst/>
              </a:prstGeom>
            </p:spPr>
            <p:txBody>
              <a:bodyPr wrap="none">
                <a:spAutoFit/>
              </a:bodyPr>
              <a:lstStyle/>
              <a:p>
                <a:pPr algn="ctr"/>
                <a:r>
                  <a:rPr lang="en-US" sz="2800" dirty="0">
                    <a:solidFill>
                      <a:schemeClr val="tx1"/>
                    </a:solidFill>
                  </a:rPr>
                  <a:t>2</a:t>
                </a:r>
              </a:p>
            </p:txBody>
          </p:sp>
          <p:sp>
            <p:nvSpPr>
              <p:cNvPr id="13" name="Rectangle 12"/>
              <p:cNvSpPr/>
              <p:nvPr/>
            </p:nvSpPr>
            <p:spPr>
              <a:xfrm>
                <a:off x="2479799" y="5787148"/>
                <a:ext cx="367409" cy="523220"/>
              </a:xfrm>
              <a:prstGeom prst="rect">
                <a:avLst/>
              </a:prstGeom>
            </p:spPr>
            <p:txBody>
              <a:bodyPr wrap="none">
                <a:spAutoFit/>
              </a:bodyPr>
              <a:lstStyle/>
              <a:p>
                <a:pPr algn="ctr"/>
                <a:r>
                  <a:rPr lang="en-US" sz="2800" dirty="0">
                    <a:solidFill>
                      <a:schemeClr val="tx1"/>
                    </a:solidFill>
                  </a:rPr>
                  <a:t>3</a:t>
                </a:r>
              </a:p>
            </p:txBody>
          </p:sp>
          <p:sp>
            <p:nvSpPr>
              <p:cNvPr id="14" name="Rectangle 13"/>
              <p:cNvSpPr/>
              <p:nvPr/>
            </p:nvSpPr>
            <p:spPr>
              <a:xfrm>
                <a:off x="3470089" y="5733944"/>
                <a:ext cx="367409" cy="523220"/>
              </a:xfrm>
              <a:prstGeom prst="rect">
                <a:avLst/>
              </a:prstGeom>
            </p:spPr>
            <p:txBody>
              <a:bodyPr wrap="none">
                <a:spAutoFit/>
              </a:bodyPr>
              <a:lstStyle/>
              <a:p>
                <a:pPr algn="ctr"/>
                <a:r>
                  <a:rPr lang="en-US" sz="2800" dirty="0">
                    <a:solidFill>
                      <a:schemeClr val="tx1"/>
                    </a:solidFill>
                  </a:rPr>
                  <a:t>4</a:t>
                </a:r>
              </a:p>
            </p:txBody>
          </p:sp>
          <p:sp>
            <p:nvSpPr>
              <p:cNvPr id="15" name="Rectangle 14"/>
              <p:cNvSpPr/>
              <p:nvPr/>
            </p:nvSpPr>
            <p:spPr>
              <a:xfrm>
                <a:off x="4470533" y="5733944"/>
                <a:ext cx="367409" cy="523220"/>
              </a:xfrm>
              <a:prstGeom prst="rect">
                <a:avLst/>
              </a:prstGeom>
            </p:spPr>
            <p:txBody>
              <a:bodyPr wrap="none">
                <a:spAutoFit/>
              </a:bodyPr>
              <a:lstStyle/>
              <a:p>
                <a:pPr algn="ctr"/>
                <a:r>
                  <a:rPr lang="en-US" sz="2800" dirty="0">
                    <a:solidFill>
                      <a:schemeClr val="tx1"/>
                    </a:solidFill>
                  </a:rPr>
                  <a:t>5</a:t>
                </a:r>
              </a:p>
            </p:txBody>
          </p:sp>
          <p:sp>
            <p:nvSpPr>
              <p:cNvPr id="16" name="Rectangle 15"/>
              <p:cNvSpPr/>
              <p:nvPr/>
            </p:nvSpPr>
            <p:spPr>
              <a:xfrm>
                <a:off x="5470977" y="5730882"/>
                <a:ext cx="367409" cy="523220"/>
              </a:xfrm>
              <a:prstGeom prst="rect">
                <a:avLst/>
              </a:prstGeom>
            </p:spPr>
            <p:txBody>
              <a:bodyPr wrap="none">
                <a:spAutoFit/>
              </a:bodyPr>
              <a:lstStyle/>
              <a:p>
                <a:pPr algn="ctr"/>
                <a:r>
                  <a:rPr lang="en-US" sz="2800" dirty="0">
                    <a:solidFill>
                      <a:schemeClr val="tx1"/>
                    </a:solidFill>
                  </a:rPr>
                  <a:t>6</a:t>
                </a:r>
              </a:p>
            </p:txBody>
          </p:sp>
          <p:sp>
            <p:nvSpPr>
              <p:cNvPr id="17" name="Rectangle 16"/>
              <p:cNvSpPr/>
              <p:nvPr/>
            </p:nvSpPr>
            <p:spPr>
              <a:xfrm>
                <a:off x="6403719" y="5700524"/>
                <a:ext cx="367409" cy="523220"/>
              </a:xfrm>
              <a:prstGeom prst="rect">
                <a:avLst/>
              </a:prstGeom>
            </p:spPr>
            <p:txBody>
              <a:bodyPr wrap="none">
                <a:spAutoFit/>
              </a:bodyPr>
              <a:lstStyle/>
              <a:p>
                <a:pPr algn="ctr"/>
                <a:r>
                  <a:rPr lang="en-US" sz="2800" dirty="0">
                    <a:solidFill>
                      <a:schemeClr val="tx1"/>
                    </a:solidFill>
                  </a:rPr>
                  <a:t>7</a:t>
                </a:r>
              </a:p>
            </p:txBody>
          </p:sp>
          <p:sp>
            <p:nvSpPr>
              <p:cNvPr id="18" name="Rectangle 17"/>
              <p:cNvSpPr/>
              <p:nvPr/>
            </p:nvSpPr>
            <p:spPr>
              <a:xfrm>
                <a:off x="7336461" y="5697462"/>
                <a:ext cx="367409" cy="523220"/>
              </a:xfrm>
              <a:prstGeom prst="rect">
                <a:avLst/>
              </a:prstGeom>
            </p:spPr>
            <p:txBody>
              <a:bodyPr wrap="none">
                <a:spAutoFit/>
              </a:bodyPr>
              <a:lstStyle/>
              <a:p>
                <a:pPr algn="ctr"/>
                <a:r>
                  <a:rPr lang="en-US" sz="2800" dirty="0">
                    <a:solidFill>
                      <a:schemeClr val="tx1"/>
                    </a:solidFill>
                  </a:rPr>
                  <a:t>8</a:t>
                </a:r>
              </a:p>
            </p:txBody>
          </p:sp>
          <p:sp>
            <p:nvSpPr>
              <p:cNvPr id="19" name="Rectangle 18"/>
              <p:cNvSpPr/>
              <p:nvPr/>
            </p:nvSpPr>
            <p:spPr>
              <a:xfrm>
                <a:off x="8199644" y="5733944"/>
                <a:ext cx="367409" cy="523220"/>
              </a:xfrm>
              <a:prstGeom prst="rect">
                <a:avLst/>
              </a:prstGeom>
            </p:spPr>
            <p:txBody>
              <a:bodyPr wrap="none">
                <a:spAutoFit/>
              </a:bodyPr>
              <a:lstStyle/>
              <a:p>
                <a:pPr algn="ctr"/>
                <a:r>
                  <a:rPr lang="en-US" sz="2800" dirty="0">
                    <a:solidFill>
                      <a:schemeClr val="tx1"/>
                    </a:solidFill>
                  </a:rPr>
                  <a:t>9</a:t>
                </a:r>
              </a:p>
            </p:txBody>
          </p:sp>
        </p:grpSp>
        <p:cxnSp>
          <p:nvCxnSpPr>
            <p:cNvPr id="8" name="Straight Connector 7"/>
            <p:cNvCxnSpPr/>
            <p:nvPr/>
          </p:nvCxnSpPr>
          <p:spPr>
            <a:xfrm>
              <a:off x="457622" y="3279395"/>
              <a:ext cx="0" cy="147981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9902" y="3279395"/>
              <a:ext cx="0" cy="1479813"/>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8298" y="4756421"/>
              <a:ext cx="431187" cy="523220"/>
            </a:xfrm>
            <a:prstGeom prst="rect">
              <a:avLst/>
            </a:prstGeom>
            <a:noFill/>
          </p:spPr>
          <p:txBody>
            <a:bodyPr wrap="square" rtlCol="0">
              <a:spAutoFit/>
            </a:bodyPr>
            <a:lstStyle/>
            <a:p>
              <a:r>
                <a:rPr lang="en-US" sz="2800" dirty="0"/>
                <a:t>0</a:t>
              </a:r>
            </a:p>
          </p:txBody>
        </p:sp>
      </p:grpSp>
      <p:sp>
        <p:nvSpPr>
          <p:cNvPr id="56" name="Rectangle 55"/>
          <p:cNvSpPr/>
          <p:nvPr/>
        </p:nvSpPr>
        <p:spPr>
          <a:xfrm rot="5400000">
            <a:off x="2080643" y="3579242"/>
            <a:ext cx="855291" cy="47843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342</a:t>
            </a:r>
            <a:endParaRPr lang="en-US" sz="1600" dirty="0">
              <a:solidFill>
                <a:schemeClr val="tx1"/>
              </a:solidFill>
            </a:endParaRPr>
          </a:p>
        </p:txBody>
      </p:sp>
      <p:sp>
        <p:nvSpPr>
          <p:cNvPr id="57" name="Rectangle 56"/>
          <p:cNvSpPr/>
          <p:nvPr/>
        </p:nvSpPr>
        <p:spPr>
          <a:xfrm>
            <a:off x="2352783" y="1524402"/>
            <a:ext cx="537134" cy="72694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52</a:t>
            </a:r>
            <a:endParaRPr lang="en-US" sz="1400" dirty="0">
              <a:solidFill>
                <a:schemeClr val="tx1"/>
              </a:solidFill>
            </a:endParaRPr>
          </a:p>
        </p:txBody>
      </p:sp>
      <p:sp>
        <p:nvSpPr>
          <p:cNvPr id="58" name="Rectangle 57"/>
          <p:cNvSpPr/>
          <p:nvPr/>
        </p:nvSpPr>
        <p:spPr>
          <a:xfrm>
            <a:off x="2263244" y="2746390"/>
            <a:ext cx="544049" cy="61002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12</a:t>
            </a:r>
            <a:endParaRPr lang="en-US" sz="1400" dirty="0">
              <a:solidFill>
                <a:schemeClr val="tx1"/>
              </a:solidFill>
            </a:endParaRPr>
          </a:p>
        </p:txBody>
      </p:sp>
      <p:sp>
        <p:nvSpPr>
          <p:cNvPr id="59" name="Rectangle 58"/>
          <p:cNvSpPr/>
          <p:nvPr/>
        </p:nvSpPr>
        <p:spPr>
          <a:xfrm>
            <a:off x="2307579" y="4272336"/>
            <a:ext cx="460667" cy="44568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22</a:t>
            </a:r>
            <a:endParaRPr lang="en-US" sz="1200" dirty="0">
              <a:solidFill>
                <a:schemeClr val="tx1"/>
              </a:solidFill>
            </a:endParaRPr>
          </a:p>
        </p:txBody>
      </p:sp>
      <p:sp>
        <p:nvSpPr>
          <p:cNvPr id="60" name="Rectangle 59"/>
          <p:cNvSpPr/>
          <p:nvPr/>
        </p:nvSpPr>
        <p:spPr>
          <a:xfrm>
            <a:off x="2273549" y="2298019"/>
            <a:ext cx="547257" cy="42213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102</a:t>
            </a:r>
            <a:endParaRPr lang="en-US" sz="1100" dirty="0">
              <a:solidFill>
                <a:schemeClr val="tx1"/>
              </a:solidFill>
            </a:endParaRPr>
          </a:p>
        </p:txBody>
      </p:sp>
      <p:sp>
        <p:nvSpPr>
          <p:cNvPr id="61" name="Rectangle 60"/>
          <p:cNvSpPr/>
          <p:nvPr/>
        </p:nvSpPr>
        <p:spPr>
          <a:xfrm>
            <a:off x="2741737" y="477708"/>
            <a:ext cx="490936" cy="50361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62" name="Rectangle 61"/>
          <p:cNvSpPr/>
          <p:nvPr/>
        </p:nvSpPr>
        <p:spPr>
          <a:xfrm>
            <a:off x="2409463" y="1023182"/>
            <a:ext cx="921615" cy="46893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232</a:t>
            </a:r>
            <a:endParaRPr lang="en-US" sz="1600" dirty="0">
              <a:solidFill>
                <a:schemeClr val="tx1"/>
              </a:solidFill>
            </a:endParaRPr>
          </a:p>
        </p:txBody>
      </p:sp>
      <p:sp>
        <p:nvSpPr>
          <p:cNvPr id="72" name="TextBox 71"/>
          <p:cNvSpPr txBox="1"/>
          <p:nvPr/>
        </p:nvSpPr>
        <p:spPr>
          <a:xfrm>
            <a:off x="286603" y="6084862"/>
            <a:ext cx="8720919" cy="523220"/>
          </a:xfrm>
          <a:prstGeom prst="rect">
            <a:avLst/>
          </a:prstGeom>
          <a:noFill/>
        </p:spPr>
        <p:txBody>
          <a:bodyPr wrap="square" rtlCol="0">
            <a:spAutoFit/>
          </a:bodyPr>
          <a:lstStyle/>
          <a:p>
            <a:r>
              <a:rPr lang="en-US" sz="2800" dirty="0"/>
              <a:t>Now </a:t>
            </a:r>
            <a:r>
              <a:rPr lang="en-US" sz="2800" dirty="0">
                <a:solidFill>
                  <a:srgbClr val="FF0000"/>
                </a:solidFill>
              </a:rPr>
              <a:t>SEARCH</a:t>
            </a:r>
          </a:p>
        </p:txBody>
      </p:sp>
      <p:sp>
        <p:nvSpPr>
          <p:cNvPr id="73" name="Rectangle 72"/>
          <p:cNvSpPr/>
          <p:nvPr/>
        </p:nvSpPr>
        <p:spPr>
          <a:xfrm>
            <a:off x="2493114" y="6009423"/>
            <a:ext cx="885431" cy="67409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76" name="TextBox 75"/>
          <p:cNvSpPr txBox="1"/>
          <p:nvPr/>
        </p:nvSpPr>
        <p:spPr>
          <a:xfrm>
            <a:off x="3734685" y="5895446"/>
            <a:ext cx="2562626" cy="830997"/>
          </a:xfrm>
          <a:prstGeom prst="rect">
            <a:avLst/>
          </a:prstGeom>
          <a:noFill/>
        </p:spPr>
        <p:txBody>
          <a:bodyPr wrap="square" rtlCol="0">
            <a:spAutoFit/>
          </a:bodyPr>
          <a:lstStyle/>
          <a:p>
            <a:r>
              <a:rPr lang="mr-IN" sz="2400" dirty="0">
                <a:solidFill>
                  <a:srgbClr val="FF0000"/>
                </a:solidFill>
              </a:rPr>
              <a:t>…</a:t>
            </a:r>
            <a:r>
              <a:rPr lang="en-US" sz="2400" dirty="0">
                <a:solidFill>
                  <a:srgbClr val="FF0000"/>
                </a:solidFill>
              </a:rPr>
              <a:t>.this hasn’t made our lives easier</a:t>
            </a:r>
            <a:r>
              <a:rPr lang="mr-IN" sz="2400" dirty="0">
                <a:solidFill>
                  <a:srgbClr val="FF0000"/>
                </a:solidFill>
              </a:rPr>
              <a:t>…</a:t>
            </a:r>
            <a:endParaRPr lang="en-US" sz="2400" dirty="0">
              <a:solidFill>
                <a:srgbClr val="FF0000"/>
              </a:solidFill>
            </a:endParaRPr>
          </a:p>
        </p:txBody>
      </p:sp>
      <p:pic>
        <p:nvPicPr>
          <p:cNvPr id="78" name="Picture 77"/>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97311" y="4473658"/>
            <a:ext cx="2874878" cy="2464181"/>
          </a:xfrm>
          <a:prstGeom prst="rect">
            <a:avLst/>
          </a:prstGeom>
        </p:spPr>
      </p:pic>
    </p:spTree>
    <p:extLst>
      <p:ext uri="{BB962C8B-B14F-4D97-AF65-F5344CB8AC3E}">
        <p14:creationId xmlns:p14="http://schemas.microsoft.com/office/powerpoint/2010/main" val="192350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30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200" fill="hold"/>
                                        <p:tgtEl>
                                          <p:spTgt spid="59"/>
                                        </p:tgtEl>
                                        <p:attrNameLst>
                                          <p:attrName>ppt_x</p:attrName>
                                        </p:attrNameLst>
                                      </p:cBhvr>
                                      <p:tavLst>
                                        <p:tav tm="0">
                                          <p:val>
                                            <p:strVal val="#ppt_x"/>
                                          </p:val>
                                        </p:tav>
                                        <p:tav tm="100000">
                                          <p:val>
                                            <p:strVal val="#ppt_x"/>
                                          </p:val>
                                        </p:tav>
                                      </p:tavLst>
                                    </p:anim>
                                    <p:anim calcmode="lin" valueType="num">
                                      <p:cBhvr additive="base">
                                        <p:cTn id="17" dur="200" fill="hold"/>
                                        <p:tgtEl>
                                          <p:spTgt spid="59"/>
                                        </p:tgtEl>
                                        <p:attrNameLst>
                                          <p:attrName>ppt_y</p:attrName>
                                        </p:attrNameLst>
                                      </p:cBhvr>
                                      <p:tavLst>
                                        <p:tav tm="0">
                                          <p:val>
                                            <p:strVal val="0-#ppt_h/2"/>
                                          </p:val>
                                        </p:tav>
                                        <p:tav tm="100000">
                                          <p:val>
                                            <p:strVal val="#ppt_y"/>
                                          </p:val>
                                        </p:tav>
                                      </p:tavLst>
                                    </p:anim>
                                  </p:childTnLst>
                                </p:cTn>
                              </p:par>
                            </p:childTnLst>
                          </p:cTn>
                        </p:par>
                        <p:par>
                          <p:cTn id="18" fill="hold">
                            <p:stCondLst>
                              <p:cond delay="500"/>
                            </p:stCondLst>
                            <p:childTnLst>
                              <p:par>
                                <p:cTn id="19" presetID="2" presetClass="entr" presetSubtype="1"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200" fill="hold"/>
                                        <p:tgtEl>
                                          <p:spTgt spid="56"/>
                                        </p:tgtEl>
                                        <p:attrNameLst>
                                          <p:attrName>ppt_x</p:attrName>
                                        </p:attrNameLst>
                                      </p:cBhvr>
                                      <p:tavLst>
                                        <p:tav tm="0">
                                          <p:val>
                                            <p:strVal val="#ppt_x"/>
                                          </p:val>
                                        </p:tav>
                                        <p:tav tm="100000">
                                          <p:val>
                                            <p:strVal val="#ppt_x"/>
                                          </p:val>
                                        </p:tav>
                                      </p:tavLst>
                                    </p:anim>
                                    <p:anim calcmode="lin" valueType="num">
                                      <p:cBhvr additive="base">
                                        <p:cTn id="22" dur="200" fill="hold"/>
                                        <p:tgtEl>
                                          <p:spTgt spid="56"/>
                                        </p:tgtEl>
                                        <p:attrNameLst>
                                          <p:attrName>ppt_y</p:attrName>
                                        </p:attrNameLst>
                                      </p:cBhvr>
                                      <p:tavLst>
                                        <p:tav tm="0">
                                          <p:val>
                                            <p:strVal val="0-#ppt_h/2"/>
                                          </p:val>
                                        </p:tav>
                                        <p:tav tm="100000">
                                          <p:val>
                                            <p:strVal val="#ppt_y"/>
                                          </p:val>
                                        </p:tav>
                                      </p:tavLst>
                                    </p:anim>
                                  </p:childTnLst>
                                </p:cTn>
                              </p:par>
                            </p:childTnLst>
                          </p:cTn>
                        </p:par>
                        <p:par>
                          <p:cTn id="23" fill="hold">
                            <p:stCondLst>
                              <p:cond delay="700"/>
                            </p:stCondLst>
                            <p:childTnLst>
                              <p:par>
                                <p:cTn id="24" presetID="2" presetClass="entr" presetSubtype="1"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additive="base">
                                        <p:cTn id="26" dur="200" fill="hold"/>
                                        <p:tgtEl>
                                          <p:spTgt spid="58"/>
                                        </p:tgtEl>
                                        <p:attrNameLst>
                                          <p:attrName>ppt_x</p:attrName>
                                        </p:attrNameLst>
                                      </p:cBhvr>
                                      <p:tavLst>
                                        <p:tav tm="0">
                                          <p:val>
                                            <p:strVal val="#ppt_x"/>
                                          </p:val>
                                        </p:tav>
                                        <p:tav tm="100000">
                                          <p:val>
                                            <p:strVal val="#ppt_x"/>
                                          </p:val>
                                        </p:tav>
                                      </p:tavLst>
                                    </p:anim>
                                    <p:anim calcmode="lin" valueType="num">
                                      <p:cBhvr additive="base">
                                        <p:cTn id="27" dur="200" fill="hold"/>
                                        <p:tgtEl>
                                          <p:spTgt spid="58"/>
                                        </p:tgtEl>
                                        <p:attrNameLst>
                                          <p:attrName>ppt_y</p:attrName>
                                        </p:attrNameLst>
                                      </p:cBhvr>
                                      <p:tavLst>
                                        <p:tav tm="0">
                                          <p:val>
                                            <p:strVal val="0-#ppt_h/2"/>
                                          </p:val>
                                        </p:tav>
                                        <p:tav tm="100000">
                                          <p:val>
                                            <p:strVal val="#ppt_y"/>
                                          </p:val>
                                        </p:tav>
                                      </p:tavLst>
                                    </p:anim>
                                  </p:childTnLst>
                                </p:cTn>
                              </p:par>
                            </p:childTnLst>
                          </p:cTn>
                        </p:par>
                        <p:par>
                          <p:cTn id="28" fill="hold">
                            <p:stCondLst>
                              <p:cond delay="900"/>
                            </p:stCondLst>
                            <p:childTnLst>
                              <p:par>
                                <p:cTn id="29" presetID="2" presetClass="entr" presetSubtype="1" fill="hold" grpId="0" nodeType="afterEffect">
                                  <p:stCondLst>
                                    <p:cond delay="0"/>
                                  </p:stCondLst>
                                  <p:childTnLst>
                                    <p:set>
                                      <p:cBhvr>
                                        <p:cTn id="30" dur="1" fill="hold">
                                          <p:stCondLst>
                                            <p:cond delay="0"/>
                                          </p:stCondLst>
                                        </p:cTn>
                                        <p:tgtEl>
                                          <p:spTgt spid="60"/>
                                        </p:tgtEl>
                                        <p:attrNameLst>
                                          <p:attrName>style.visibility</p:attrName>
                                        </p:attrNameLst>
                                      </p:cBhvr>
                                      <p:to>
                                        <p:strVal val="visible"/>
                                      </p:to>
                                    </p:set>
                                    <p:anim calcmode="lin" valueType="num">
                                      <p:cBhvr additive="base">
                                        <p:cTn id="31" dur="200" fill="hold"/>
                                        <p:tgtEl>
                                          <p:spTgt spid="60"/>
                                        </p:tgtEl>
                                        <p:attrNameLst>
                                          <p:attrName>ppt_x</p:attrName>
                                        </p:attrNameLst>
                                      </p:cBhvr>
                                      <p:tavLst>
                                        <p:tav tm="0">
                                          <p:val>
                                            <p:strVal val="#ppt_x"/>
                                          </p:val>
                                        </p:tav>
                                        <p:tav tm="100000">
                                          <p:val>
                                            <p:strVal val="#ppt_x"/>
                                          </p:val>
                                        </p:tav>
                                      </p:tavLst>
                                    </p:anim>
                                    <p:anim calcmode="lin" valueType="num">
                                      <p:cBhvr additive="base">
                                        <p:cTn id="32" dur="200" fill="hold"/>
                                        <p:tgtEl>
                                          <p:spTgt spid="60"/>
                                        </p:tgtEl>
                                        <p:attrNameLst>
                                          <p:attrName>ppt_y</p:attrName>
                                        </p:attrNameLst>
                                      </p:cBhvr>
                                      <p:tavLst>
                                        <p:tav tm="0">
                                          <p:val>
                                            <p:strVal val="0-#ppt_h/2"/>
                                          </p:val>
                                        </p:tav>
                                        <p:tav tm="100000">
                                          <p:val>
                                            <p:strVal val="#ppt_y"/>
                                          </p:val>
                                        </p:tav>
                                      </p:tavLst>
                                    </p:anim>
                                  </p:childTnLst>
                                </p:cTn>
                              </p:par>
                            </p:childTnLst>
                          </p:cTn>
                        </p:par>
                        <p:par>
                          <p:cTn id="33" fill="hold">
                            <p:stCondLst>
                              <p:cond delay="1100"/>
                            </p:stCondLst>
                            <p:childTnLst>
                              <p:par>
                                <p:cTn id="34" presetID="2" presetClass="entr" presetSubtype="1"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200" fill="hold"/>
                                        <p:tgtEl>
                                          <p:spTgt spid="57"/>
                                        </p:tgtEl>
                                        <p:attrNameLst>
                                          <p:attrName>ppt_x</p:attrName>
                                        </p:attrNameLst>
                                      </p:cBhvr>
                                      <p:tavLst>
                                        <p:tav tm="0">
                                          <p:val>
                                            <p:strVal val="#ppt_x"/>
                                          </p:val>
                                        </p:tav>
                                        <p:tav tm="100000">
                                          <p:val>
                                            <p:strVal val="#ppt_x"/>
                                          </p:val>
                                        </p:tav>
                                      </p:tavLst>
                                    </p:anim>
                                    <p:anim calcmode="lin" valueType="num">
                                      <p:cBhvr additive="base">
                                        <p:cTn id="37" dur="200" fill="hold"/>
                                        <p:tgtEl>
                                          <p:spTgt spid="57"/>
                                        </p:tgtEl>
                                        <p:attrNameLst>
                                          <p:attrName>ppt_y</p:attrName>
                                        </p:attrNameLst>
                                      </p:cBhvr>
                                      <p:tavLst>
                                        <p:tav tm="0">
                                          <p:val>
                                            <p:strVal val="0-#ppt_h/2"/>
                                          </p:val>
                                        </p:tav>
                                        <p:tav tm="100000">
                                          <p:val>
                                            <p:strVal val="#ppt_y"/>
                                          </p:val>
                                        </p:tav>
                                      </p:tavLst>
                                    </p:anim>
                                  </p:childTnLst>
                                </p:cTn>
                              </p:par>
                            </p:childTnLst>
                          </p:cTn>
                        </p:par>
                        <p:par>
                          <p:cTn id="38" fill="hold">
                            <p:stCondLst>
                              <p:cond delay="1300"/>
                            </p:stCondLst>
                            <p:childTnLst>
                              <p:par>
                                <p:cTn id="39" presetID="2" presetClass="entr" presetSubtype="1"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200" fill="hold"/>
                                        <p:tgtEl>
                                          <p:spTgt spid="62"/>
                                        </p:tgtEl>
                                        <p:attrNameLst>
                                          <p:attrName>ppt_x</p:attrName>
                                        </p:attrNameLst>
                                      </p:cBhvr>
                                      <p:tavLst>
                                        <p:tav tm="0">
                                          <p:val>
                                            <p:strVal val="#ppt_x"/>
                                          </p:val>
                                        </p:tav>
                                        <p:tav tm="100000">
                                          <p:val>
                                            <p:strVal val="#ppt_x"/>
                                          </p:val>
                                        </p:tav>
                                      </p:tavLst>
                                    </p:anim>
                                    <p:anim calcmode="lin" valueType="num">
                                      <p:cBhvr additive="base">
                                        <p:cTn id="42" dur="200" fill="hold"/>
                                        <p:tgtEl>
                                          <p:spTgt spid="62"/>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 presetClass="entr" presetSubtype="1"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200" fill="hold"/>
                                        <p:tgtEl>
                                          <p:spTgt spid="61"/>
                                        </p:tgtEl>
                                        <p:attrNameLst>
                                          <p:attrName>ppt_x</p:attrName>
                                        </p:attrNameLst>
                                      </p:cBhvr>
                                      <p:tavLst>
                                        <p:tav tm="0">
                                          <p:val>
                                            <p:strVal val="#ppt_x"/>
                                          </p:val>
                                        </p:tav>
                                        <p:tav tm="100000">
                                          <p:val>
                                            <p:strVal val="#ppt_x"/>
                                          </p:val>
                                        </p:tav>
                                      </p:tavLst>
                                    </p:anim>
                                    <p:anim calcmode="lin" valueType="num">
                                      <p:cBhvr additive="base">
                                        <p:cTn id="47" dur="200" fill="hold"/>
                                        <p:tgtEl>
                                          <p:spTgt spid="61"/>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72" grpId="0"/>
      <p:bldP spid="73" grpId="0" animBg="1"/>
      <p:bldP spid="7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tables</a:t>
            </a:r>
          </a:p>
        </p:txBody>
      </p:sp>
      <p:sp>
        <p:nvSpPr>
          <p:cNvPr id="3" name="Content Placeholder 2"/>
          <p:cNvSpPr>
            <a:spLocks noGrp="1"/>
          </p:cNvSpPr>
          <p:nvPr>
            <p:ph idx="1"/>
          </p:nvPr>
        </p:nvSpPr>
        <p:spPr>
          <a:xfrm>
            <a:off x="628649" y="1825625"/>
            <a:ext cx="8191793" cy="4351338"/>
          </a:xfrm>
        </p:spPr>
        <p:txBody>
          <a:bodyPr/>
          <a:lstStyle/>
          <a:p>
            <a:r>
              <a:rPr lang="en-US" dirty="0"/>
              <a:t>That was an example of a hash table.</a:t>
            </a:r>
          </a:p>
          <a:p>
            <a:pPr lvl="1"/>
            <a:r>
              <a:rPr lang="en-US" dirty="0">
                <a:solidFill>
                  <a:schemeClr val="accent4"/>
                </a:solidFill>
              </a:rPr>
              <a:t>not a very good one, though.</a:t>
            </a:r>
          </a:p>
          <a:p>
            <a:pPr lvl="1"/>
            <a:endParaRPr lang="en-US" dirty="0">
              <a:solidFill>
                <a:schemeClr val="accent1">
                  <a:lumMod val="50000"/>
                </a:schemeClr>
              </a:solidFill>
            </a:endParaRPr>
          </a:p>
          <a:p>
            <a:r>
              <a:rPr lang="en-US" dirty="0"/>
              <a:t>We will be </a:t>
            </a:r>
            <a:r>
              <a:rPr lang="en-US" b="1" dirty="0"/>
              <a:t>more clever </a:t>
            </a:r>
            <a:r>
              <a:rPr lang="en-US" dirty="0"/>
              <a:t>(and less deterministic) about our bucketing.</a:t>
            </a:r>
          </a:p>
          <a:p>
            <a:endParaRPr lang="en-US" dirty="0"/>
          </a:p>
          <a:p>
            <a:r>
              <a:rPr lang="en-US" dirty="0"/>
              <a:t>This will result in fast (expected time) </a:t>
            </a:r>
            <a:r>
              <a:rPr lang="en-US" dirty="0">
                <a:solidFill>
                  <a:schemeClr val="accent4"/>
                </a:solidFill>
              </a:rPr>
              <a:t>INSERT/</a:t>
            </a:r>
            <a:r>
              <a:rPr lang="en-US" dirty="0">
                <a:solidFill>
                  <a:schemeClr val="accent1"/>
                </a:solidFill>
              </a:rPr>
              <a:t>DELETE</a:t>
            </a:r>
            <a:r>
              <a:rPr lang="en-US" dirty="0">
                <a:solidFill>
                  <a:schemeClr val="accent4"/>
                </a:solidFill>
              </a:rPr>
              <a:t>/</a:t>
            </a:r>
            <a:r>
              <a:rPr lang="en-US" dirty="0">
                <a:solidFill>
                  <a:srgbClr val="FF0000"/>
                </a:solidFill>
              </a:rPr>
              <a:t>SEARCH</a:t>
            </a:r>
            <a:r>
              <a:rPr lang="en-US" dirty="0"/>
              <a:t>.</a:t>
            </a:r>
          </a:p>
        </p:txBody>
      </p:sp>
    </p:spTree>
    <p:extLst>
      <p:ext uri="{BB962C8B-B14F-4D97-AF65-F5344CB8AC3E}">
        <p14:creationId xmlns:p14="http://schemas.microsoft.com/office/powerpoint/2010/main" val="101313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127" y="160505"/>
            <a:ext cx="7886700" cy="887295"/>
          </a:xfrm>
        </p:spPr>
        <p:txBody>
          <a:bodyPr/>
          <a:lstStyle/>
          <a:p>
            <a:r>
              <a:rPr lang="en-US" dirty="0"/>
              <a:t>But first!  Terminology.</a:t>
            </a:r>
          </a:p>
        </p:txBody>
      </p:sp>
      <p:sp>
        <p:nvSpPr>
          <p:cNvPr id="3" name="Content Placeholder 2"/>
          <p:cNvSpPr>
            <a:spLocks noGrp="1"/>
          </p:cNvSpPr>
          <p:nvPr>
            <p:ph idx="1"/>
          </p:nvPr>
        </p:nvSpPr>
        <p:spPr>
          <a:xfrm>
            <a:off x="628649" y="958793"/>
            <a:ext cx="7886700" cy="2507538"/>
          </a:xfrm>
        </p:spPr>
        <p:txBody>
          <a:bodyPr>
            <a:normAutofit fontScale="92500"/>
          </a:bodyPr>
          <a:lstStyle/>
          <a:p>
            <a:r>
              <a:rPr lang="en-US" dirty="0"/>
              <a:t>We have a universe U, of size M.</a:t>
            </a:r>
          </a:p>
          <a:p>
            <a:pPr lvl="1"/>
            <a:r>
              <a:rPr lang="en-US" dirty="0">
                <a:solidFill>
                  <a:schemeClr val="accent4"/>
                </a:solidFill>
              </a:rPr>
              <a:t>M is really big.</a:t>
            </a:r>
          </a:p>
          <a:p>
            <a:r>
              <a:rPr lang="en-US" dirty="0"/>
              <a:t>But only a few (say at most n for today’s lecture) elements of M are ever going to show up.</a:t>
            </a:r>
          </a:p>
          <a:p>
            <a:pPr lvl="1"/>
            <a:r>
              <a:rPr lang="en-US" dirty="0">
                <a:solidFill>
                  <a:schemeClr val="accent4"/>
                </a:solidFill>
              </a:rPr>
              <a:t>M is </a:t>
            </a:r>
            <a:r>
              <a:rPr lang="en-US" dirty="0" err="1">
                <a:solidFill>
                  <a:schemeClr val="accent4"/>
                </a:solidFill>
              </a:rPr>
              <a:t>waaaayyyyyyy</a:t>
            </a:r>
            <a:r>
              <a:rPr lang="en-US" dirty="0">
                <a:solidFill>
                  <a:schemeClr val="accent4"/>
                </a:solidFill>
              </a:rPr>
              <a:t> bigger than n.</a:t>
            </a:r>
          </a:p>
          <a:p>
            <a:r>
              <a:rPr lang="en-US" dirty="0"/>
              <a:t>But we don’t know which ones will show up in advance.</a:t>
            </a:r>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005421" y="142157"/>
            <a:ext cx="1019857" cy="1333231"/>
          </a:xfrm>
          <a:prstGeom prst="rect">
            <a:avLst/>
          </a:prstGeom>
        </p:spPr>
      </p:pic>
      <p:sp>
        <p:nvSpPr>
          <p:cNvPr id="5" name="Oval 4"/>
          <p:cNvSpPr/>
          <p:nvPr/>
        </p:nvSpPr>
        <p:spPr>
          <a:xfrm>
            <a:off x="571497" y="3507475"/>
            <a:ext cx="3111690" cy="31261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All of the keys in the universe live in this blob.</a:t>
            </a:r>
          </a:p>
        </p:txBody>
      </p:sp>
      <p:sp>
        <p:nvSpPr>
          <p:cNvPr id="6" name="TextBox 5"/>
          <p:cNvSpPr txBox="1"/>
          <p:nvPr/>
        </p:nvSpPr>
        <p:spPr>
          <a:xfrm>
            <a:off x="3298061" y="6264318"/>
            <a:ext cx="1201856" cy="369332"/>
          </a:xfrm>
          <a:prstGeom prst="rect">
            <a:avLst/>
          </a:prstGeom>
          <a:noFill/>
        </p:spPr>
        <p:txBody>
          <a:bodyPr wrap="square" rtlCol="0">
            <a:spAutoFit/>
          </a:bodyPr>
          <a:lstStyle/>
          <a:p>
            <a:r>
              <a:rPr lang="en-US"/>
              <a:t>Universe U</a:t>
            </a:r>
            <a:endParaRPr lang="en-US" dirty="0"/>
          </a:p>
        </p:txBody>
      </p:sp>
      <p:sp>
        <p:nvSpPr>
          <p:cNvPr id="16" name="Rectangle 15"/>
          <p:cNvSpPr/>
          <p:nvPr/>
        </p:nvSpPr>
        <p:spPr>
          <a:xfrm rot="796341">
            <a:off x="2359642" y="4009142"/>
            <a:ext cx="670990" cy="64251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17" name="Rectangle 16"/>
          <p:cNvSpPr/>
          <p:nvPr/>
        </p:nvSpPr>
        <p:spPr>
          <a:xfrm rot="20454470">
            <a:off x="1158637" y="4439562"/>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28" name="TextBox 27"/>
          <p:cNvSpPr txBox="1"/>
          <p:nvPr/>
        </p:nvSpPr>
        <p:spPr>
          <a:xfrm>
            <a:off x="4195305" y="3551423"/>
            <a:ext cx="2982351" cy="923330"/>
          </a:xfrm>
          <a:prstGeom prst="rect">
            <a:avLst/>
          </a:prstGeom>
          <a:noFill/>
        </p:spPr>
        <p:txBody>
          <a:bodyPr wrap="square" rtlCol="0">
            <a:spAutoFit/>
          </a:bodyPr>
          <a:lstStyle/>
          <a:p>
            <a:r>
              <a:rPr lang="en-US" dirty="0">
                <a:solidFill>
                  <a:schemeClr val="accent4"/>
                </a:solidFill>
              </a:rPr>
              <a:t>A few elements are special and will actually show up.</a:t>
            </a:r>
          </a:p>
          <a:p>
            <a:endParaRPr lang="en-US" dirty="0">
              <a:solidFill>
                <a:schemeClr val="accent4"/>
              </a:solidFill>
            </a:endParaRPr>
          </a:p>
        </p:txBody>
      </p:sp>
      <p:cxnSp>
        <p:nvCxnSpPr>
          <p:cNvPr id="30" name="Straight Arrow Connector 29"/>
          <p:cNvCxnSpPr>
            <a:stCxn id="28" idx="1"/>
          </p:cNvCxnSpPr>
          <p:nvPr/>
        </p:nvCxnSpPr>
        <p:spPr>
          <a:xfrm flipH="1">
            <a:off x="3095426" y="4013088"/>
            <a:ext cx="1099879" cy="317310"/>
          </a:xfrm>
          <a:prstGeom prst="straightConnector1">
            <a:avLst/>
          </a:prstGeom>
          <a:ln>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726522" y="4295151"/>
            <a:ext cx="4417478" cy="2031325"/>
          </a:xfrm>
          <a:prstGeom prst="rect">
            <a:avLst/>
          </a:prstGeom>
          <a:noFill/>
          <a:ln>
            <a:solidFill>
              <a:schemeClr val="tx1"/>
            </a:solidFill>
          </a:ln>
        </p:spPr>
        <p:txBody>
          <a:bodyPr wrap="square" rtlCol="0">
            <a:spAutoFit/>
          </a:bodyPr>
          <a:lstStyle/>
          <a:p>
            <a:r>
              <a:rPr lang="en-US" dirty="0"/>
              <a:t>Example: U is the set of all strings of at most 140 </a:t>
            </a:r>
            <a:r>
              <a:rPr lang="en-US" dirty="0" err="1"/>
              <a:t>ascii</a:t>
            </a:r>
            <a:r>
              <a:rPr lang="en-US" dirty="0"/>
              <a:t> characters.  </a:t>
            </a:r>
            <a:r>
              <a:rPr lang="en-US" dirty="0">
                <a:solidFill>
                  <a:schemeClr val="accent1"/>
                </a:solidFill>
              </a:rPr>
              <a:t>(128</a:t>
            </a:r>
            <a:r>
              <a:rPr lang="en-US" baseline="30000" dirty="0">
                <a:solidFill>
                  <a:schemeClr val="accent1"/>
                </a:solidFill>
              </a:rPr>
              <a:t>140</a:t>
            </a:r>
            <a:r>
              <a:rPr lang="en-US" dirty="0">
                <a:solidFill>
                  <a:schemeClr val="accent1"/>
                </a:solidFill>
              </a:rPr>
              <a:t> of them).</a:t>
            </a:r>
          </a:p>
          <a:p>
            <a:endParaRPr lang="en-US" dirty="0"/>
          </a:p>
          <a:p>
            <a:r>
              <a:rPr lang="en-US" dirty="0"/>
              <a:t>The only ones which I care about are those which appear as trending hashtags on twitter.  </a:t>
            </a:r>
            <a:r>
              <a:rPr lang="en-US" dirty="0">
                <a:solidFill>
                  <a:schemeClr val="accent4"/>
                </a:solidFill>
              </a:rPr>
              <a:t>#</a:t>
            </a:r>
            <a:r>
              <a:rPr lang="en-US" dirty="0" err="1">
                <a:solidFill>
                  <a:schemeClr val="accent4"/>
                </a:solidFill>
              </a:rPr>
              <a:t>hashinghashtags</a:t>
            </a:r>
            <a:endParaRPr lang="en-US" dirty="0">
              <a:solidFill>
                <a:schemeClr val="accent4"/>
              </a:solidFill>
            </a:endParaRPr>
          </a:p>
          <a:p>
            <a:r>
              <a:rPr lang="en-US" i="1" dirty="0">
                <a:solidFill>
                  <a:schemeClr val="accent1"/>
                </a:solidFill>
              </a:rPr>
              <a:t>There are way fewer than 128</a:t>
            </a:r>
            <a:r>
              <a:rPr lang="en-US" i="1" baseline="30000" dirty="0">
                <a:solidFill>
                  <a:schemeClr val="accent1"/>
                </a:solidFill>
              </a:rPr>
              <a:t>140</a:t>
            </a:r>
            <a:r>
              <a:rPr lang="en-US" i="1" dirty="0">
                <a:solidFill>
                  <a:schemeClr val="accent1"/>
                </a:solidFill>
              </a:rPr>
              <a:t> of these.</a:t>
            </a:r>
          </a:p>
        </p:txBody>
      </p:sp>
      <p:sp>
        <p:nvSpPr>
          <p:cNvPr id="32" name="TextBox 31"/>
          <p:cNvSpPr txBox="1"/>
          <p:nvPr/>
        </p:nvSpPr>
        <p:spPr>
          <a:xfrm>
            <a:off x="5711705" y="6396335"/>
            <a:ext cx="3313573" cy="461665"/>
          </a:xfrm>
          <a:prstGeom prst="rect">
            <a:avLst/>
          </a:prstGeom>
          <a:noFill/>
        </p:spPr>
        <p:txBody>
          <a:bodyPr wrap="square" rtlCol="0">
            <a:spAutoFit/>
          </a:bodyPr>
          <a:lstStyle/>
          <a:p>
            <a:pPr algn="r"/>
            <a:r>
              <a:rPr lang="en-US" sz="1200" dirty="0"/>
              <a:t>Examples aside, I’m going to draw elements like I always do, as blue boxes with integers in them</a:t>
            </a:r>
            <a:r>
              <a:rPr lang="mr-IN" sz="1200" dirty="0"/>
              <a:t>…</a:t>
            </a:r>
            <a:endParaRPr lang="en-US" sz="1200" dirty="0"/>
          </a:p>
        </p:txBody>
      </p:sp>
    </p:spTree>
    <p:extLst>
      <p:ext uri="{BB962C8B-B14F-4D97-AF65-F5344CB8AC3E}">
        <p14:creationId xmlns:p14="http://schemas.microsoft.com/office/powerpoint/2010/main" val="191560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16" grpId="0" animBg="1"/>
      <p:bldP spid="17" grpId="0" animBg="1"/>
      <p:bldP spid="28" grpId="0"/>
      <p:bldP spid="31" grpId="0" animBg="1"/>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27" y="87500"/>
            <a:ext cx="7886700" cy="887295"/>
          </a:xfrm>
        </p:spPr>
        <p:txBody>
          <a:bodyPr>
            <a:normAutofit fontScale="90000"/>
          </a:bodyPr>
          <a:lstStyle/>
          <a:p>
            <a:r>
              <a:rPr lang="en-US" dirty="0"/>
              <a:t>The previous example </a:t>
            </a:r>
            <a:br>
              <a:rPr lang="en-US" dirty="0"/>
            </a:br>
            <a:r>
              <a:rPr lang="en-US" sz="2700" dirty="0"/>
              <a:t>with this terminology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6607" y="1127584"/>
                <a:ext cx="7886700" cy="2507538"/>
              </a:xfrm>
            </p:spPr>
            <p:txBody>
              <a:bodyPr>
                <a:normAutofit fontScale="92500" lnSpcReduction="10000"/>
              </a:bodyPr>
              <a:lstStyle/>
              <a:p>
                <a:r>
                  <a:rPr lang="en-US" dirty="0"/>
                  <a:t>We have a universe U, of size M. </a:t>
                </a:r>
              </a:p>
              <a:p>
                <a:pPr lvl="1"/>
                <a:r>
                  <a:rPr lang="en-US" dirty="0"/>
                  <a:t>at most n of which will show up.</a:t>
                </a:r>
              </a:p>
              <a:p>
                <a:r>
                  <a:rPr lang="en-US" dirty="0"/>
                  <a:t>M is </a:t>
                </a:r>
                <a:r>
                  <a:rPr lang="en-US" dirty="0" err="1"/>
                  <a:t>waaaayyyyyy</a:t>
                </a:r>
                <a:r>
                  <a:rPr lang="en-US" dirty="0"/>
                  <a:t> bigger than n.</a:t>
                </a:r>
                <a:endParaRPr lang="en-US" dirty="0">
                  <a:solidFill>
                    <a:schemeClr val="accent4">
                      <a:lumMod val="75000"/>
                    </a:schemeClr>
                  </a:solidFill>
                </a:endParaRPr>
              </a:p>
              <a:p>
                <a:r>
                  <a:rPr lang="en-US" dirty="0"/>
                  <a:t>We will put items of U into n buckets.</a:t>
                </a:r>
              </a:p>
              <a:p>
                <a:r>
                  <a:rPr lang="en-US" dirty="0"/>
                  <a:t>There is a </a:t>
                </a:r>
                <a:r>
                  <a:rPr lang="en-US" i="1" dirty="0"/>
                  <a:t>hash function </a:t>
                </a:r>
                <a14:m>
                  <m:oMath xmlns:m="http://schemas.openxmlformats.org/officeDocument/2006/math">
                    <m:r>
                      <a:rPr lang="en-US" b="0" i="1" smtClean="0">
                        <a:solidFill>
                          <a:srgbClr val="7030A0"/>
                        </a:solidFill>
                        <a:latin typeface="Cambria Math" panose="02040503050406030204" pitchFamily="18" charset="0"/>
                      </a:rPr>
                      <m:t>h</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𝑈</m:t>
                    </m:r>
                    <m:r>
                      <a:rPr lang="en-US" b="0" i="1" smtClean="0">
                        <a:solidFill>
                          <a:srgbClr val="7030A0"/>
                        </a:solidFill>
                        <a:latin typeface="Cambria Math" panose="02040503050406030204" pitchFamily="18" charset="0"/>
                      </a:rPr>
                      <m:t>→</m:t>
                    </m:r>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1, …, </m:t>
                        </m:r>
                        <m:r>
                          <a:rPr lang="en-US" b="0" i="1" smtClean="0">
                            <a:solidFill>
                              <a:srgbClr val="7030A0"/>
                            </a:solidFill>
                            <a:latin typeface="Cambria Math" panose="02040503050406030204" pitchFamily="18" charset="0"/>
                          </a:rPr>
                          <m:t>𝑛</m:t>
                        </m:r>
                      </m:e>
                    </m:d>
                  </m:oMath>
                </a14:m>
                <a:r>
                  <a:rPr lang="en-US" dirty="0">
                    <a:solidFill>
                      <a:schemeClr val="accent4"/>
                    </a:solidFill>
                  </a:rPr>
                  <a:t> </a:t>
                </a:r>
                <a:r>
                  <a:rPr lang="en-US" dirty="0"/>
                  <a:t>which says what element goes in what bucket.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6607" y="1127584"/>
                <a:ext cx="7886700" cy="2507538"/>
              </a:xfrm>
              <a:blipFill>
                <a:blip r:embed="rId2"/>
                <a:stretch>
                  <a:fillRect l="-1125" t="-4545" b="-1515"/>
                </a:stretch>
              </a:blipFill>
            </p:spPr>
            <p:txBody>
              <a:bodyPr/>
              <a:lstStyle/>
              <a:p>
                <a:r>
                  <a:rPr lang="en-US">
                    <a:noFill/>
                  </a:rPr>
                  <a:t> </a:t>
                </a:r>
              </a:p>
            </p:txBody>
          </p:sp>
        </mc:Fallback>
      </mc:AlternateContent>
      <p:sp>
        <p:nvSpPr>
          <p:cNvPr id="5" name="Oval 4"/>
          <p:cNvSpPr/>
          <p:nvPr/>
        </p:nvSpPr>
        <p:spPr>
          <a:xfrm>
            <a:off x="571497" y="3507475"/>
            <a:ext cx="3111690" cy="31261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All of the keys in the universe live in this blob.</a:t>
            </a:r>
          </a:p>
        </p:txBody>
      </p:sp>
      <p:sp>
        <p:nvSpPr>
          <p:cNvPr id="6" name="TextBox 5"/>
          <p:cNvSpPr txBox="1"/>
          <p:nvPr/>
        </p:nvSpPr>
        <p:spPr>
          <a:xfrm>
            <a:off x="3298061" y="6264318"/>
            <a:ext cx="1201856" cy="369332"/>
          </a:xfrm>
          <a:prstGeom prst="rect">
            <a:avLst/>
          </a:prstGeom>
          <a:noFill/>
        </p:spPr>
        <p:txBody>
          <a:bodyPr wrap="square" rtlCol="0">
            <a:spAutoFit/>
          </a:bodyPr>
          <a:lstStyle/>
          <a:p>
            <a:r>
              <a:rPr lang="en-US"/>
              <a:t>Universe U</a:t>
            </a:r>
            <a:endParaRPr lang="en-US" dirty="0"/>
          </a:p>
        </p:txBody>
      </p:sp>
      <p:grpSp>
        <p:nvGrpSpPr>
          <p:cNvPr id="14" name="Group 13"/>
          <p:cNvGrpSpPr/>
          <p:nvPr/>
        </p:nvGrpSpPr>
        <p:grpSpPr>
          <a:xfrm>
            <a:off x="6846062" y="3703306"/>
            <a:ext cx="2494122" cy="2866024"/>
            <a:chOff x="5336275" y="3575713"/>
            <a:chExt cx="2494122" cy="2975208"/>
          </a:xfrm>
        </p:grpSpPr>
        <p:sp>
          <p:nvSpPr>
            <p:cNvPr id="7" name="Rectangle 6"/>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p:cNvSpPr/>
            <p:nvPr/>
          </p:nvSpPr>
          <p:spPr>
            <a:xfrm>
              <a:off x="6045958" y="3575713"/>
              <a:ext cx="573206" cy="2975208"/>
            </a:xfrm>
            <a:prstGeom prst="rightBrace">
              <a:avLst>
                <a:gd name="adj1" fmla="val 8333"/>
                <a:gd name="adj2" fmla="val 14220"/>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6619164" y="3786831"/>
              <a:ext cx="1211233" cy="369332"/>
            </a:xfrm>
            <a:prstGeom prst="rect">
              <a:avLst/>
            </a:prstGeom>
            <a:noFill/>
          </p:spPr>
          <p:txBody>
            <a:bodyPr wrap="square" rtlCol="0">
              <a:spAutoFit/>
            </a:bodyPr>
            <a:lstStyle/>
            <a:p>
              <a:r>
                <a:rPr lang="en-US" dirty="0">
                  <a:solidFill>
                    <a:schemeClr val="accent4"/>
                  </a:solidFill>
                </a:rPr>
                <a:t>n buckets</a:t>
              </a:r>
            </a:p>
          </p:txBody>
        </p:sp>
      </p:grpSp>
      <p:sp>
        <p:nvSpPr>
          <p:cNvPr id="16" name="Rectangle 15"/>
          <p:cNvSpPr/>
          <p:nvPr/>
        </p:nvSpPr>
        <p:spPr>
          <a:xfrm rot="796341">
            <a:off x="2359642" y="4009142"/>
            <a:ext cx="670990" cy="64251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17" name="Rectangle 16"/>
          <p:cNvSpPr/>
          <p:nvPr/>
        </p:nvSpPr>
        <p:spPr>
          <a:xfrm rot="20454470">
            <a:off x="1158637" y="4439562"/>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18" name="TextBox 17"/>
          <p:cNvSpPr txBox="1"/>
          <p:nvPr/>
        </p:nvSpPr>
        <p:spPr>
          <a:xfrm>
            <a:off x="7420420" y="3874712"/>
            <a:ext cx="464024" cy="369332"/>
          </a:xfrm>
          <a:prstGeom prst="rect">
            <a:avLst/>
          </a:prstGeom>
          <a:noFill/>
        </p:spPr>
        <p:txBody>
          <a:bodyPr wrap="square" rtlCol="0">
            <a:spAutoFit/>
          </a:bodyPr>
          <a:lstStyle/>
          <a:p>
            <a:r>
              <a:rPr lang="en-US" dirty="0"/>
              <a:t>1</a:t>
            </a:r>
          </a:p>
        </p:txBody>
      </p:sp>
      <p:sp>
        <p:nvSpPr>
          <p:cNvPr id="19" name="TextBox 18"/>
          <p:cNvSpPr txBox="1"/>
          <p:nvPr/>
        </p:nvSpPr>
        <p:spPr>
          <a:xfrm>
            <a:off x="7420420" y="4420609"/>
            <a:ext cx="464024" cy="369332"/>
          </a:xfrm>
          <a:prstGeom prst="rect">
            <a:avLst/>
          </a:prstGeom>
          <a:noFill/>
        </p:spPr>
        <p:txBody>
          <a:bodyPr wrap="square" rtlCol="0">
            <a:spAutoFit/>
          </a:bodyPr>
          <a:lstStyle/>
          <a:p>
            <a:r>
              <a:rPr lang="en-US" dirty="0"/>
              <a:t>2</a:t>
            </a:r>
          </a:p>
        </p:txBody>
      </p:sp>
      <p:sp>
        <p:nvSpPr>
          <p:cNvPr id="20" name="TextBox 19"/>
          <p:cNvSpPr txBox="1"/>
          <p:nvPr/>
        </p:nvSpPr>
        <p:spPr>
          <a:xfrm>
            <a:off x="7420420" y="4985830"/>
            <a:ext cx="464024" cy="369332"/>
          </a:xfrm>
          <a:prstGeom prst="rect">
            <a:avLst/>
          </a:prstGeom>
          <a:noFill/>
        </p:spPr>
        <p:txBody>
          <a:bodyPr wrap="square" rtlCol="0">
            <a:spAutoFit/>
          </a:bodyPr>
          <a:lstStyle/>
          <a:p>
            <a:r>
              <a:rPr lang="en-US" dirty="0"/>
              <a:t>3</a:t>
            </a:r>
          </a:p>
        </p:txBody>
      </p:sp>
      <p:sp>
        <p:nvSpPr>
          <p:cNvPr id="21" name="TextBox 20"/>
          <p:cNvSpPr txBox="1"/>
          <p:nvPr/>
        </p:nvSpPr>
        <p:spPr>
          <a:xfrm>
            <a:off x="3882502" y="3591887"/>
            <a:ext cx="2935825" cy="1200329"/>
          </a:xfrm>
          <a:prstGeom prst="rect">
            <a:avLst/>
          </a:prstGeom>
          <a:noFill/>
        </p:spPr>
        <p:txBody>
          <a:bodyPr wrap="square" rtlCol="0">
            <a:spAutoFit/>
          </a:bodyPr>
          <a:lstStyle/>
          <a:p>
            <a:r>
              <a:rPr lang="en-US" sz="2400" dirty="0">
                <a:solidFill>
                  <a:srgbClr val="7030A0"/>
                </a:solidFill>
              </a:rPr>
              <a:t>Example: </a:t>
            </a:r>
          </a:p>
          <a:p>
            <a:r>
              <a:rPr lang="en-US" sz="2400" dirty="0">
                <a:solidFill>
                  <a:srgbClr val="7030A0"/>
                </a:solidFill>
              </a:rPr>
              <a:t>h(x) = least significant digit of x.</a:t>
            </a:r>
          </a:p>
        </p:txBody>
      </p:sp>
      <p:grpSp>
        <p:nvGrpSpPr>
          <p:cNvPr id="26" name="Group 25"/>
          <p:cNvGrpSpPr/>
          <p:nvPr/>
        </p:nvGrpSpPr>
        <p:grpSpPr>
          <a:xfrm>
            <a:off x="1746913" y="4421875"/>
            <a:ext cx="5459105" cy="1518010"/>
            <a:chOff x="1746913" y="4421875"/>
            <a:chExt cx="5459105" cy="1518010"/>
          </a:xfrm>
        </p:grpSpPr>
        <p:sp>
          <p:nvSpPr>
            <p:cNvPr id="22" name="Freeform 21"/>
            <p:cNvSpPr/>
            <p:nvPr/>
          </p:nvSpPr>
          <p:spPr>
            <a:xfrm>
              <a:off x="2988860" y="4421875"/>
              <a:ext cx="4189862" cy="644028"/>
            </a:xfrm>
            <a:custGeom>
              <a:avLst/>
              <a:gdLst>
                <a:gd name="connsiteX0" fmla="*/ 0 w 4189862"/>
                <a:gd name="connsiteY0" fmla="*/ 0 h 644028"/>
                <a:gd name="connsiteX1" fmla="*/ 996286 w 4189862"/>
                <a:gd name="connsiteY1" fmla="*/ 450376 h 644028"/>
                <a:gd name="connsiteX2" fmla="*/ 2060812 w 4189862"/>
                <a:gd name="connsiteY2" fmla="*/ 641444 h 644028"/>
                <a:gd name="connsiteX3" fmla="*/ 2852382 w 4189862"/>
                <a:gd name="connsiteY3" fmla="*/ 327546 h 644028"/>
                <a:gd name="connsiteX4" fmla="*/ 3507474 w 4189862"/>
                <a:gd name="connsiteY4" fmla="*/ 163773 h 644028"/>
                <a:gd name="connsiteX5" fmla="*/ 4189862 w 4189862"/>
                <a:gd name="connsiteY5" fmla="*/ 245659 h 64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9862" h="644028">
                  <a:moveTo>
                    <a:pt x="0" y="0"/>
                  </a:moveTo>
                  <a:cubicBezTo>
                    <a:pt x="326408" y="171734"/>
                    <a:pt x="652817" y="343469"/>
                    <a:pt x="996286" y="450376"/>
                  </a:cubicBezTo>
                  <a:cubicBezTo>
                    <a:pt x="1339755" y="557283"/>
                    <a:pt x="1751463" y="661916"/>
                    <a:pt x="2060812" y="641444"/>
                  </a:cubicBezTo>
                  <a:cubicBezTo>
                    <a:pt x="2370161" y="620972"/>
                    <a:pt x="2611272" y="407158"/>
                    <a:pt x="2852382" y="327546"/>
                  </a:cubicBezTo>
                  <a:cubicBezTo>
                    <a:pt x="3093492" y="247934"/>
                    <a:pt x="3284561" y="177421"/>
                    <a:pt x="3507474" y="163773"/>
                  </a:cubicBezTo>
                  <a:cubicBezTo>
                    <a:pt x="3730387" y="150125"/>
                    <a:pt x="4189862" y="245659"/>
                    <a:pt x="4189862" y="245659"/>
                  </a:cubicBezTo>
                </a:path>
              </a:pathLst>
            </a:custGeom>
            <a:noFill/>
            <a:ln w="38100">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1746913" y="4967785"/>
              <a:ext cx="5459105" cy="814035"/>
            </a:xfrm>
            <a:custGeom>
              <a:avLst/>
              <a:gdLst>
                <a:gd name="connsiteX0" fmla="*/ 0 w 5459105"/>
                <a:gd name="connsiteY0" fmla="*/ 0 h 1013541"/>
                <a:gd name="connsiteX1" fmla="*/ 777923 w 5459105"/>
                <a:gd name="connsiteY1" fmla="*/ 272955 h 1013541"/>
                <a:gd name="connsiteX2" fmla="*/ 1473959 w 5459105"/>
                <a:gd name="connsiteY2" fmla="*/ 68239 h 1013541"/>
                <a:gd name="connsiteX3" fmla="*/ 2115403 w 5459105"/>
                <a:gd name="connsiteY3" fmla="*/ 27296 h 1013541"/>
                <a:gd name="connsiteX4" fmla="*/ 3152633 w 5459105"/>
                <a:gd name="connsiteY4" fmla="*/ 450376 h 1013541"/>
                <a:gd name="connsiteX5" fmla="*/ 4244454 w 5459105"/>
                <a:gd name="connsiteY5" fmla="*/ 1009934 h 1013541"/>
                <a:gd name="connsiteX6" fmla="*/ 5227093 w 5459105"/>
                <a:gd name="connsiteY6" fmla="*/ 668740 h 1013541"/>
                <a:gd name="connsiteX7" fmla="*/ 5459105 w 5459105"/>
                <a:gd name="connsiteY7" fmla="*/ 232012 h 101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9105" h="1013541">
                  <a:moveTo>
                    <a:pt x="0" y="0"/>
                  </a:moveTo>
                  <a:cubicBezTo>
                    <a:pt x="266131" y="130791"/>
                    <a:pt x="532263" y="261582"/>
                    <a:pt x="777923" y="272955"/>
                  </a:cubicBezTo>
                  <a:cubicBezTo>
                    <a:pt x="1023583" y="284328"/>
                    <a:pt x="1251046" y="109182"/>
                    <a:pt x="1473959" y="68239"/>
                  </a:cubicBezTo>
                  <a:cubicBezTo>
                    <a:pt x="1696872" y="27296"/>
                    <a:pt x="1835624" y="-36393"/>
                    <a:pt x="2115403" y="27296"/>
                  </a:cubicBezTo>
                  <a:cubicBezTo>
                    <a:pt x="2395182" y="90985"/>
                    <a:pt x="2797791" y="286603"/>
                    <a:pt x="3152633" y="450376"/>
                  </a:cubicBezTo>
                  <a:cubicBezTo>
                    <a:pt x="3507475" y="614149"/>
                    <a:pt x="3898711" y="973540"/>
                    <a:pt x="4244454" y="1009934"/>
                  </a:cubicBezTo>
                  <a:cubicBezTo>
                    <a:pt x="4590197" y="1046328"/>
                    <a:pt x="5024651" y="798394"/>
                    <a:pt x="5227093" y="668740"/>
                  </a:cubicBezTo>
                  <a:cubicBezTo>
                    <a:pt x="5429535" y="539086"/>
                    <a:pt x="5459105" y="232012"/>
                    <a:pt x="5459105" y="232012"/>
                  </a:cubicBezTo>
                </a:path>
              </a:pathLst>
            </a:custGeom>
            <a:noFill/>
            <a:ln w="41275">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rot="1455195">
              <a:off x="4667049" y="5570553"/>
              <a:ext cx="1378633" cy="369332"/>
            </a:xfrm>
            <a:prstGeom prst="rect">
              <a:avLst/>
            </a:prstGeom>
            <a:noFill/>
          </p:spPr>
          <p:txBody>
            <a:bodyPr wrap="square" rtlCol="0">
              <a:spAutoFit/>
            </a:bodyPr>
            <a:lstStyle/>
            <a:p>
              <a:r>
                <a:rPr lang="en-US" dirty="0">
                  <a:solidFill>
                    <a:srgbClr val="7030A0"/>
                  </a:solidFill>
                </a:rPr>
                <a:t>h(13) = 3</a:t>
              </a:r>
            </a:p>
          </p:txBody>
        </p:sp>
        <p:sp>
          <p:nvSpPr>
            <p:cNvPr id="25" name="TextBox 24"/>
            <p:cNvSpPr txBox="1"/>
            <p:nvPr/>
          </p:nvSpPr>
          <p:spPr>
            <a:xfrm rot="20355326">
              <a:off x="5266962" y="4755636"/>
              <a:ext cx="1378633" cy="369332"/>
            </a:xfrm>
            <a:prstGeom prst="rect">
              <a:avLst/>
            </a:prstGeom>
            <a:noFill/>
          </p:spPr>
          <p:txBody>
            <a:bodyPr wrap="square" rtlCol="0">
              <a:spAutoFit/>
            </a:bodyPr>
            <a:lstStyle/>
            <a:p>
              <a:r>
                <a:rPr lang="en-US" dirty="0">
                  <a:solidFill>
                    <a:srgbClr val="7030A0"/>
                  </a:solidFill>
                </a:rPr>
                <a:t>h(22) = 2</a:t>
              </a:r>
            </a:p>
          </p:txBody>
        </p:sp>
      </p:grpSp>
      <p:sp>
        <p:nvSpPr>
          <p:cNvPr id="15" name="TextBox 14"/>
          <p:cNvSpPr txBox="1"/>
          <p:nvPr/>
        </p:nvSpPr>
        <p:spPr>
          <a:xfrm>
            <a:off x="5697414" y="126183"/>
            <a:ext cx="3446585" cy="1569660"/>
          </a:xfrm>
          <a:prstGeom prst="rect">
            <a:avLst/>
          </a:prstGeom>
          <a:noFill/>
        </p:spPr>
        <p:txBody>
          <a:bodyPr wrap="square" rtlCol="0">
            <a:spAutoFit/>
          </a:bodyPr>
          <a:lstStyle/>
          <a:p>
            <a:pPr algn="ctr"/>
            <a:r>
              <a:rPr lang="en-US" sz="1600" dirty="0">
                <a:solidFill>
                  <a:schemeClr val="accent4"/>
                </a:solidFill>
              </a:rPr>
              <a:t>For this lecture, I’m assuming that the number of things is the same as the number of buckets, both are n.  </a:t>
            </a:r>
          </a:p>
          <a:p>
            <a:pPr algn="ctr"/>
            <a:r>
              <a:rPr lang="en-US" sz="1600" dirty="0">
                <a:solidFill>
                  <a:schemeClr val="accent4"/>
                </a:solidFill>
              </a:rPr>
              <a:t>This doesn’t have to be the case, although we do want:</a:t>
            </a:r>
          </a:p>
          <a:p>
            <a:pPr algn="ctr"/>
            <a:r>
              <a:rPr lang="en-US" sz="1600" b="1" dirty="0">
                <a:solidFill>
                  <a:schemeClr val="accent4"/>
                </a:solidFill>
              </a:rPr>
              <a:t>#buckets = O( #things which show up )</a:t>
            </a:r>
          </a:p>
        </p:txBody>
      </p:sp>
    </p:spTree>
    <p:extLst>
      <p:ext uri="{BB962C8B-B14F-4D97-AF65-F5344CB8AC3E}">
        <p14:creationId xmlns:p14="http://schemas.microsoft.com/office/powerpoint/2010/main" val="203710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50" y="42513"/>
            <a:ext cx="7886700" cy="924656"/>
          </a:xfrm>
        </p:spPr>
        <p:txBody>
          <a:bodyPr>
            <a:normAutofit/>
          </a:bodyPr>
          <a:lstStyle/>
          <a:p>
            <a:r>
              <a:rPr lang="en-US" dirty="0"/>
              <a:t>This is a </a:t>
            </a:r>
            <a:r>
              <a:rPr lang="en-US" b="1" dirty="0"/>
              <a:t>hash table </a:t>
            </a:r>
            <a:r>
              <a:rPr lang="en-US" sz="3600" dirty="0"/>
              <a:t>(with chaining)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40247"/>
                <a:ext cx="8332470" cy="2160837"/>
              </a:xfrm>
            </p:spPr>
            <p:txBody>
              <a:bodyPr>
                <a:normAutofit fontScale="85000" lnSpcReduction="10000"/>
              </a:bodyPr>
              <a:lstStyle/>
              <a:p>
                <a:r>
                  <a:rPr lang="en-US" dirty="0"/>
                  <a:t>Array of n buckets.</a:t>
                </a:r>
              </a:p>
              <a:p>
                <a:r>
                  <a:rPr lang="en-US" dirty="0"/>
                  <a:t>Each bucket stores a linked list.</a:t>
                </a:r>
              </a:p>
              <a:p>
                <a:pPr lvl="1"/>
                <a:r>
                  <a:rPr lang="en-US" dirty="0"/>
                  <a:t>We can insert into a linked list in time O(1) </a:t>
                </a:r>
              </a:p>
              <a:p>
                <a:pPr lvl="1"/>
                <a:r>
                  <a:rPr lang="en-US" dirty="0"/>
                  <a:t>To find something in the linked list takes time O(length(list)).</a:t>
                </a:r>
              </a:p>
              <a:p>
                <a14:m>
                  <m:oMath xmlns:m="http://schemas.openxmlformats.org/officeDocument/2006/math">
                    <m:r>
                      <a:rPr lang="en-US" i="1">
                        <a:solidFill>
                          <a:srgbClr val="7030A0"/>
                        </a:solidFill>
                        <a:latin typeface="Cambria Math" panose="02040503050406030204" pitchFamily="18" charset="0"/>
                      </a:rPr>
                      <m:t>h</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𝑈</m:t>
                    </m:r>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1, …, </m:t>
                        </m:r>
                        <m:r>
                          <a:rPr lang="en-US" i="1">
                            <a:solidFill>
                              <a:srgbClr val="7030A0"/>
                            </a:solidFill>
                            <a:latin typeface="Cambria Math" panose="02040503050406030204" pitchFamily="18" charset="0"/>
                          </a:rPr>
                          <m:t>𝑛</m:t>
                        </m:r>
                      </m:e>
                    </m:d>
                  </m:oMath>
                </a14:m>
                <a:r>
                  <a:rPr lang="en-US" dirty="0">
                    <a:solidFill>
                      <a:srgbClr val="7030A0"/>
                    </a:solidFill>
                  </a:rPr>
                  <a:t> </a:t>
                </a:r>
                <a:r>
                  <a:rPr lang="en-US" dirty="0"/>
                  <a:t>can be any function: </a:t>
                </a:r>
              </a:p>
              <a:p>
                <a:pPr lvl="1"/>
                <a:r>
                  <a:rPr lang="en-US" dirty="0"/>
                  <a:t>but for concreteness let’s stick with </a:t>
                </a:r>
                <a:r>
                  <a:rPr lang="en-US" dirty="0">
                    <a:solidFill>
                      <a:srgbClr val="7030A0"/>
                    </a:solidFill>
                  </a:rPr>
                  <a:t>h(x) = least significant digit of 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40247"/>
                <a:ext cx="8332470" cy="2160837"/>
              </a:xfrm>
              <a:blipFill>
                <a:blip r:embed="rId2"/>
                <a:stretch>
                  <a:fillRect l="-913" t="-4678" b="-4094"/>
                </a:stretch>
              </a:blipFill>
            </p:spPr>
            <p:txBody>
              <a:bodyPr/>
              <a:lstStyle/>
              <a:p>
                <a:r>
                  <a:rPr lang="en-US">
                    <a:noFill/>
                  </a:rPr>
                  <a:t> </a:t>
                </a:r>
              </a:p>
            </p:txBody>
          </p:sp>
        </mc:Fallback>
      </mc:AlternateContent>
      <p:grpSp>
        <p:nvGrpSpPr>
          <p:cNvPr id="4" name="Group 3"/>
          <p:cNvGrpSpPr/>
          <p:nvPr/>
        </p:nvGrpSpPr>
        <p:grpSpPr>
          <a:xfrm>
            <a:off x="5244158" y="3317160"/>
            <a:ext cx="2000704" cy="3111030"/>
            <a:chOff x="5003613" y="3684896"/>
            <a:chExt cx="2000704" cy="3229547"/>
          </a:xfrm>
        </p:grpSpPr>
        <p:sp>
          <p:nvSpPr>
            <p:cNvPr id="5" name="Rectangle 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03613" y="6531041"/>
              <a:ext cx="2000704" cy="383402"/>
            </a:xfrm>
            <a:prstGeom prst="rect">
              <a:avLst/>
            </a:prstGeom>
            <a:noFill/>
          </p:spPr>
          <p:txBody>
            <a:bodyPr wrap="square" rtlCol="0">
              <a:spAutoFit/>
            </a:bodyPr>
            <a:lstStyle/>
            <a:p>
              <a:r>
                <a:rPr lang="en-US" dirty="0">
                  <a:solidFill>
                    <a:schemeClr val="accent4"/>
                  </a:solidFill>
                </a:rPr>
                <a:t>n buckets (say n=9)</a:t>
              </a:r>
            </a:p>
          </p:txBody>
        </p:sp>
      </p:grpSp>
      <p:sp>
        <p:nvSpPr>
          <p:cNvPr id="12" name="TextBox 11"/>
          <p:cNvSpPr txBox="1"/>
          <p:nvPr/>
        </p:nvSpPr>
        <p:spPr>
          <a:xfrm>
            <a:off x="5277718" y="3383390"/>
            <a:ext cx="464024" cy="369332"/>
          </a:xfrm>
          <a:prstGeom prst="rect">
            <a:avLst/>
          </a:prstGeom>
          <a:noFill/>
        </p:spPr>
        <p:txBody>
          <a:bodyPr wrap="square" rtlCol="0">
            <a:spAutoFit/>
          </a:bodyPr>
          <a:lstStyle/>
          <a:p>
            <a:r>
              <a:rPr lang="en-US" dirty="0"/>
              <a:t>1</a:t>
            </a:r>
          </a:p>
        </p:txBody>
      </p:sp>
      <p:sp>
        <p:nvSpPr>
          <p:cNvPr id="13" name="TextBox 12"/>
          <p:cNvSpPr txBox="1"/>
          <p:nvPr/>
        </p:nvSpPr>
        <p:spPr>
          <a:xfrm>
            <a:off x="5277718" y="3929287"/>
            <a:ext cx="464024" cy="369332"/>
          </a:xfrm>
          <a:prstGeom prst="rect">
            <a:avLst/>
          </a:prstGeom>
          <a:noFill/>
        </p:spPr>
        <p:txBody>
          <a:bodyPr wrap="square" rtlCol="0">
            <a:spAutoFit/>
          </a:bodyPr>
          <a:lstStyle/>
          <a:p>
            <a:r>
              <a:rPr lang="en-US" dirty="0"/>
              <a:t>2</a:t>
            </a:r>
          </a:p>
        </p:txBody>
      </p:sp>
      <p:sp>
        <p:nvSpPr>
          <p:cNvPr id="14" name="TextBox 13"/>
          <p:cNvSpPr txBox="1"/>
          <p:nvPr/>
        </p:nvSpPr>
        <p:spPr>
          <a:xfrm>
            <a:off x="5277718" y="4494508"/>
            <a:ext cx="464024" cy="369332"/>
          </a:xfrm>
          <a:prstGeom prst="rect">
            <a:avLst/>
          </a:prstGeom>
          <a:noFill/>
        </p:spPr>
        <p:txBody>
          <a:bodyPr wrap="square" rtlCol="0">
            <a:spAutoFit/>
          </a:bodyPr>
          <a:lstStyle/>
          <a:p>
            <a:r>
              <a:rPr lang="en-US" dirty="0"/>
              <a:t>3</a:t>
            </a:r>
          </a:p>
        </p:txBody>
      </p:sp>
      <p:sp>
        <p:nvSpPr>
          <p:cNvPr id="15" name="TextBox 14"/>
          <p:cNvSpPr txBox="1"/>
          <p:nvPr/>
        </p:nvSpPr>
        <p:spPr>
          <a:xfrm>
            <a:off x="5277718" y="5612293"/>
            <a:ext cx="464024" cy="369332"/>
          </a:xfrm>
          <a:prstGeom prst="rect">
            <a:avLst/>
          </a:prstGeom>
          <a:noFill/>
        </p:spPr>
        <p:txBody>
          <a:bodyPr wrap="square" rtlCol="0">
            <a:spAutoFit/>
          </a:bodyPr>
          <a:lstStyle/>
          <a:p>
            <a:r>
              <a:rPr lang="en-US" dirty="0"/>
              <a:t>9</a:t>
            </a:r>
          </a:p>
        </p:txBody>
      </p:sp>
      <p:cxnSp>
        <p:nvCxnSpPr>
          <p:cNvPr id="17" name="Straight Arrow Connector 16"/>
          <p:cNvCxnSpPr/>
          <p:nvPr/>
        </p:nvCxnSpPr>
        <p:spPr>
          <a:xfrm>
            <a:off x="5882185" y="36166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117212" y="5796852"/>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82185" y="471075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82185" y="580257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0991" y="4004823"/>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23" name="Rectangle 22"/>
          <p:cNvSpPr/>
          <p:nvPr/>
        </p:nvSpPr>
        <p:spPr>
          <a:xfrm>
            <a:off x="1530922" y="4004823"/>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4" name="Rectangle 23"/>
          <p:cNvSpPr/>
          <p:nvPr/>
        </p:nvSpPr>
        <p:spPr>
          <a:xfrm>
            <a:off x="2578797" y="4018331"/>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25" name="TextBox 24"/>
          <p:cNvSpPr txBox="1"/>
          <p:nvPr/>
        </p:nvSpPr>
        <p:spPr>
          <a:xfrm>
            <a:off x="6615936" y="814799"/>
            <a:ext cx="2688609" cy="1200329"/>
          </a:xfrm>
          <a:prstGeom prst="rect">
            <a:avLst/>
          </a:prstGeom>
          <a:noFill/>
        </p:spPr>
        <p:txBody>
          <a:bodyPr wrap="square" rtlCol="0">
            <a:spAutoFit/>
          </a:bodyPr>
          <a:lstStyle/>
          <a:p>
            <a:pPr algn="ctr"/>
            <a:r>
              <a:rPr lang="en-US" b="1" dirty="0">
                <a:solidFill>
                  <a:srgbClr val="FF0000"/>
                </a:solidFill>
              </a:rPr>
              <a:t>For demonstration purposes only!</a:t>
            </a:r>
          </a:p>
          <a:p>
            <a:pPr algn="ctr"/>
            <a:r>
              <a:rPr lang="en-US" dirty="0">
                <a:solidFill>
                  <a:srgbClr val="FF0000"/>
                </a:solidFill>
              </a:rPr>
              <a:t>This is a terrible hash function!  Don’t use this!</a:t>
            </a:r>
            <a:endParaRPr lang="en-US" b="1" dirty="0">
              <a:solidFill>
                <a:srgbClr val="FF0000"/>
              </a:solidFill>
            </a:endParaRPr>
          </a:p>
        </p:txBody>
      </p:sp>
      <p:sp>
        <p:nvSpPr>
          <p:cNvPr id="26" name="Rectangle 25"/>
          <p:cNvSpPr/>
          <p:nvPr/>
        </p:nvSpPr>
        <p:spPr>
          <a:xfrm>
            <a:off x="3677757" y="4011577"/>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cxnSp>
        <p:nvCxnSpPr>
          <p:cNvPr id="27" name="Straight Arrow Connector 26"/>
          <p:cNvCxnSpPr/>
          <p:nvPr/>
        </p:nvCxnSpPr>
        <p:spPr>
          <a:xfrm flipH="1">
            <a:off x="7768209" y="2015128"/>
            <a:ext cx="335541" cy="802689"/>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4525" y="3436130"/>
            <a:ext cx="2265529" cy="461665"/>
          </a:xfrm>
          <a:prstGeom prst="rect">
            <a:avLst/>
          </a:prstGeom>
          <a:noFill/>
        </p:spPr>
        <p:txBody>
          <a:bodyPr wrap="square" rtlCol="0">
            <a:spAutoFit/>
          </a:bodyPr>
          <a:lstStyle/>
          <a:p>
            <a:r>
              <a:rPr lang="en-US" sz="2400" dirty="0">
                <a:solidFill>
                  <a:schemeClr val="accent4"/>
                </a:solidFill>
              </a:rPr>
              <a:t>INSERT:</a:t>
            </a:r>
          </a:p>
        </p:txBody>
      </p:sp>
      <p:sp>
        <p:nvSpPr>
          <p:cNvPr id="32" name="Rectangle 31"/>
          <p:cNvSpPr/>
          <p:nvPr/>
        </p:nvSpPr>
        <p:spPr>
          <a:xfrm>
            <a:off x="6455391" y="4467544"/>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33" name="Straight Arrow Connector 32"/>
          <p:cNvCxnSpPr/>
          <p:nvPr/>
        </p:nvCxnSpPr>
        <p:spPr>
          <a:xfrm>
            <a:off x="7117212" y="4710753"/>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479351" y="3834103"/>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36" name="Rectangle 35"/>
          <p:cNvSpPr/>
          <p:nvPr/>
        </p:nvSpPr>
        <p:spPr>
          <a:xfrm>
            <a:off x="7624698" y="4467544"/>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37" name="Rectangle 36"/>
          <p:cNvSpPr/>
          <p:nvPr/>
        </p:nvSpPr>
        <p:spPr>
          <a:xfrm>
            <a:off x="6479352" y="5571842"/>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38" name="TextBox 37"/>
          <p:cNvSpPr txBox="1"/>
          <p:nvPr/>
        </p:nvSpPr>
        <p:spPr>
          <a:xfrm rot="5400000">
            <a:off x="5211778" y="5190380"/>
            <a:ext cx="578320" cy="369332"/>
          </a:xfrm>
          <a:prstGeom prst="rect">
            <a:avLst/>
          </a:prstGeom>
          <a:noFill/>
        </p:spPr>
        <p:txBody>
          <a:bodyPr wrap="square" rtlCol="0">
            <a:spAutoFit/>
          </a:bodyPr>
          <a:lstStyle/>
          <a:p>
            <a:r>
              <a:rPr lang="mr-IN"/>
              <a:t>…</a:t>
            </a:r>
            <a:endParaRPr lang="en-US" dirty="0"/>
          </a:p>
        </p:txBody>
      </p:sp>
      <p:cxnSp>
        <p:nvCxnSpPr>
          <p:cNvPr id="39" name="Straight Arrow Connector 38"/>
          <p:cNvCxnSpPr/>
          <p:nvPr/>
        </p:nvCxnSpPr>
        <p:spPr>
          <a:xfrm flipV="1">
            <a:off x="7117212" y="4127461"/>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324943" y="4710753"/>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906145" y="414209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4525" y="5169019"/>
            <a:ext cx="2265529" cy="461665"/>
          </a:xfrm>
          <a:prstGeom prst="rect">
            <a:avLst/>
          </a:prstGeom>
          <a:noFill/>
        </p:spPr>
        <p:txBody>
          <a:bodyPr wrap="square" rtlCol="0">
            <a:spAutoFit/>
          </a:bodyPr>
          <a:lstStyle/>
          <a:p>
            <a:r>
              <a:rPr lang="en-US" sz="2400" dirty="0">
                <a:solidFill>
                  <a:schemeClr val="accent4"/>
                </a:solidFill>
              </a:rPr>
              <a:t>SEARCH 43:</a:t>
            </a:r>
          </a:p>
        </p:txBody>
      </p:sp>
      <p:sp>
        <p:nvSpPr>
          <p:cNvPr id="53" name="TextBox 52"/>
          <p:cNvSpPr txBox="1"/>
          <p:nvPr/>
        </p:nvSpPr>
        <p:spPr>
          <a:xfrm>
            <a:off x="612835" y="5630684"/>
            <a:ext cx="3547565" cy="707886"/>
          </a:xfrm>
          <a:prstGeom prst="rect">
            <a:avLst/>
          </a:prstGeom>
          <a:noFill/>
        </p:spPr>
        <p:txBody>
          <a:bodyPr wrap="square" rtlCol="0">
            <a:spAutoFit/>
          </a:bodyPr>
          <a:lstStyle/>
          <a:p>
            <a:r>
              <a:rPr lang="en-US" sz="2000" dirty="0"/>
              <a:t>Scan through all the elements in bucket h(43) = 3.</a:t>
            </a:r>
          </a:p>
        </p:txBody>
      </p:sp>
    </p:spTree>
    <p:extLst>
      <p:ext uri="{BB962C8B-B14F-4D97-AF65-F5344CB8AC3E}">
        <p14:creationId xmlns:p14="http://schemas.microsoft.com/office/powerpoint/2010/main" val="1573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dissolve">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dissolve">
                                      <p:cBhvr>
                                        <p:cTn id="65" dur="500"/>
                                        <p:tgtEl>
                                          <p:spTgt spid="34"/>
                                        </p:tgtEl>
                                      </p:cBhvr>
                                    </p:animEffect>
                                  </p:childTnLst>
                                </p:cTn>
                              </p:par>
                              <p:par>
                                <p:cTn id="66" presetID="9" presetClass="entr" presetSubtype="0" fill="hold" nodeType="with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dissolve">
                                      <p:cBhvr>
                                        <p:cTn id="68" dur="500"/>
                                        <p:tgtEl>
                                          <p:spTgt spid="39"/>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dissolve">
                                      <p:cBhvr>
                                        <p:cTn id="73" dur="500"/>
                                        <p:tgtEl>
                                          <p:spTgt spid="36"/>
                                        </p:tgtEl>
                                      </p:cBhvr>
                                    </p:animEffect>
                                  </p:childTnLst>
                                </p:cTn>
                              </p:par>
                              <p:par>
                                <p:cTn id="74" presetID="9" presetClass="entr" presetSubtype="0" fill="hold"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dissolve">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dissolve">
                                      <p:cBhvr>
                                        <p:cTn id="81" dur="500"/>
                                        <p:tgtEl>
                                          <p:spTgt spid="37"/>
                                        </p:tgtEl>
                                      </p:cBhvr>
                                    </p:animEffect>
                                  </p:childTnLst>
                                </p:cTn>
                              </p:par>
                              <p:par>
                                <p:cTn id="82" presetID="9" presetClass="entr" presetSubtype="0" fill="hold" nodeType="withEffect">
                                  <p:stCondLst>
                                    <p:cond delay="0"/>
                                  </p:stCondLst>
                                  <p:childTnLst>
                                    <p:set>
                                      <p:cBhvr>
                                        <p:cTn id="83" dur="1" fill="hold">
                                          <p:stCondLst>
                                            <p:cond delay="0"/>
                                          </p:stCondLst>
                                        </p:cTn>
                                        <p:tgtEl>
                                          <p:spTgt spid="18"/>
                                        </p:tgtEl>
                                        <p:attrNameLst>
                                          <p:attrName>style.visibility</p:attrName>
                                        </p:attrNameLst>
                                      </p:cBhvr>
                                      <p:to>
                                        <p:strVal val="visible"/>
                                      </p:to>
                                    </p:set>
                                    <p:animEffect transition="in" filter="dissolve">
                                      <p:cBhvr>
                                        <p:cTn id="84" dur="50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animBg="1"/>
      <p:bldP spid="23" grpId="0" animBg="1"/>
      <p:bldP spid="24" grpId="0" animBg="1"/>
      <p:bldP spid="25" grpId="0"/>
      <p:bldP spid="26" grpId="0" animBg="1"/>
      <p:bldP spid="31" grpId="0"/>
      <p:bldP spid="32" grpId="0" animBg="1"/>
      <p:bldP spid="34" grpId="0" animBg="1"/>
      <p:bldP spid="36" grpId="0" animBg="1"/>
      <p:bldP spid="37" grpId="0" animBg="1"/>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9141"/>
            <a:ext cx="7886700" cy="868233"/>
          </a:xfrm>
        </p:spPr>
        <p:txBody>
          <a:bodyPr/>
          <a:lstStyle/>
          <a:p>
            <a:r>
              <a:rPr lang="en-US" dirty="0">
                <a:solidFill>
                  <a:srgbClr val="FF0000"/>
                </a:solidFill>
              </a:rPr>
              <a:t>Aside</a:t>
            </a:r>
            <a:r>
              <a:rPr lang="en-US" dirty="0"/>
              <a:t>: </a:t>
            </a:r>
            <a:r>
              <a:rPr lang="en-US" sz="3600" dirty="0"/>
              <a:t>Hash tables with open addressing</a:t>
            </a:r>
          </a:p>
        </p:txBody>
      </p:sp>
      <p:sp>
        <p:nvSpPr>
          <p:cNvPr id="3" name="Content Placeholder 2"/>
          <p:cNvSpPr>
            <a:spLocks noGrp="1"/>
          </p:cNvSpPr>
          <p:nvPr>
            <p:ph idx="1"/>
          </p:nvPr>
        </p:nvSpPr>
        <p:spPr>
          <a:xfrm>
            <a:off x="628650" y="1253583"/>
            <a:ext cx="8392520" cy="5032375"/>
          </a:xfrm>
        </p:spPr>
        <p:txBody>
          <a:bodyPr/>
          <a:lstStyle/>
          <a:p>
            <a:r>
              <a:rPr lang="en-US" dirty="0"/>
              <a:t>The previous slide is about hash tables with chaining.</a:t>
            </a:r>
          </a:p>
          <a:p>
            <a:r>
              <a:rPr lang="en-US" dirty="0"/>
              <a:t>There’s also something called “open addressing”</a:t>
            </a:r>
          </a:p>
          <a:p>
            <a:r>
              <a:rPr lang="en-US" dirty="0"/>
              <a:t>Read in CLRS if you are interested!</a:t>
            </a:r>
          </a:p>
        </p:txBody>
      </p:sp>
      <p:grpSp>
        <p:nvGrpSpPr>
          <p:cNvPr id="4" name="Group 3"/>
          <p:cNvGrpSpPr/>
          <p:nvPr/>
        </p:nvGrpSpPr>
        <p:grpSpPr>
          <a:xfrm>
            <a:off x="999704" y="3065933"/>
            <a:ext cx="1511484" cy="3111030"/>
            <a:chOff x="5003613" y="3684896"/>
            <a:chExt cx="1511484" cy="3229547"/>
          </a:xfrm>
        </p:grpSpPr>
        <p:sp>
          <p:nvSpPr>
            <p:cNvPr id="5" name="Rectangle 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003613" y="6531041"/>
              <a:ext cx="1511484" cy="383402"/>
            </a:xfrm>
            <a:prstGeom prst="rect">
              <a:avLst/>
            </a:prstGeom>
            <a:noFill/>
          </p:spPr>
          <p:txBody>
            <a:bodyPr wrap="square" rtlCol="0">
              <a:spAutoFit/>
            </a:bodyPr>
            <a:lstStyle/>
            <a:p>
              <a:r>
                <a:rPr lang="en-US" dirty="0">
                  <a:solidFill>
                    <a:schemeClr val="accent4"/>
                  </a:solidFill>
                </a:rPr>
                <a:t>n=9 buckets</a:t>
              </a:r>
            </a:p>
          </p:txBody>
        </p:sp>
      </p:grpSp>
      <p:sp>
        <p:nvSpPr>
          <p:cNvPr id="11" name="TextBox 10"/>
          <p:cNvSpPr txBox="1"/>
          <p:nvPr/>
        </p:nvSpPr>
        <p:spPr>
          <a:xfrm>
            <a:off x="1033264" y="3132163"/>
            <a:ext cx="464024" cy="369332"/>
          </a:xfrm>
          <a:prstGeom prst="rect">
            <a:avLst/>
          </a:prstGeom>
          <a:noFill/>
        </p:spPr>
        <p:txBody>
          <a:bodyPr wrap="square" rtlCol="0">
            <a:spAutoFit/>
          </a:bodyPr>
          <a:lstStyle/>
          <a:p>
            <a:r>
              <a:rPr lang="en-US" dirty="0"/>
              <a:t>1</a:t>
            </a:r>
          </a:p>
        </p:txBody>
      </p:sp>
      <p:sp>
        <p:nvSpPr>
          <p:cNvPr id="12" name="TextBox 11"/>
          <p:cNvSpPr txBox="1"/>
          <p:nvPr/>
        </p:nvSpPr>
        <p:spPr>
          <a:xfrm>
            <a:off x="1033264" y="3678060"/>
            <a:ext cx="464024" cy="369332"/>
          </a:xfrm>
          <a:prstGeom prst="rect">
            <a:avLst/>
          </a:prstGeom>
          <a:noFill/>
        </p:spPr>
        <p:txBody>
          <a:bodyPr wrap="square" rtlCol="0">
            <a:spAutoFit/>
          </a:bodyPr>
          <a:lstStyle/>
          <a:p>
            <a:r>
              <a:rPr lang="en-US" dirty="0"/>
              <a:t>2</a:t>
            </a:r>
          </a:p>
        </p:txBody>
      </p:sp>
      <p:sp>
        <p:nvSpPr>
          <p:cNvPr id="13" name="TextBox 12"/>
          <p:cNvSpPr txBox="1"/>
          <p:nvPr/>
        </p:nvSpPr>
        <p:spPr>
          <a:xfrm>
            <a:off x="1033264" y="4243281"/>
            <a:ext cx="464024" cy="369332"/>
          </a:xfrm>
          <a:prstGeom prst="rect">
            <a:avLst/>
          </a:prstGeom>
          <a:noFill/>
        </p:spPr>
        <p:txBody>
          <a:bodyPr wrap="square" rtlCol="0">
            <a:spAutoFit/>
          </a:bodyPr>
          <a:lstStyle/>
          <a:p>
            <a:r>
              <a:rPr lang="en-US" dirty="0"/>
              <a:t>3</a:t>
            </a:r>
          </a:p>
        </p:txBody>
      </p:sp>
      <p:sp>
        <p:nvSpPr>
          <p:cNvPr id="14" name="TextBox 13"/>
          <p:cNvSpPr txBox="1"/>
          <p:nvPr/>
        </p:nvSpPr>
        <p:spPr>
          <a:xfrm>
            <a:off x="1033264" y="5361066"/>
            <a:ext cx="464024" cy="369332"/>
          </a:xfrm>
          <a:prstGeom prst="rect">
            <a:avLst/>
          </a:prstGeom>
          <a:noFill/>
        </p:spPr>
        <p:txBody>
          <a:bodyPr wrap="square" rtlCol="0">
            <a:spAutoFit/>
          </a:bodyPr>
          <a:lstStyle/>
          <a:p>
            <a:r>
              <a:rPr lang="en-US" dirty="0"/>
              <a:t>9</a:t>
            </a:r>
          </a:p>
        </p:txBody>
      </p:sp>
      <p:cxnSp>
        <p:nvCxnSpPr>
          <p:cNvPr id="15" name="Straight Arrow Connector 14"/>
          <p:cNvCxnSpPr/>
          <p:nvPr/>
        </p:nvCxnSpPr>
        <p:spPr>
          <a:xfrm>
            <a:off x="1637731" y="336543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637731" y="445952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637731" y="555134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210937" y="4216317"/>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0" name="Straight Arrow Connector 19"/>
          <p:cNvCxnSpPr/>
          <p:nvPr/>
        </p:nvCxnSpPr>
        <p:spPr>
          <a:xfrm>
            <a:off x="2872758" y="4459526"/>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380244" y="4216317"/>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24" name="TextBox 23"/>
          <p:cNvSpPr txBox="1"/>
          <p:nvPr/>
        </p:nvSpPr>
        <p:spPr>
          <a:xfrm rot="5400000">
            <a:off x="967324" y="4939153"/>
            <a:ext cx="578320" cy="369332"/>
          </a:xfrm>
          <a:prstGeom prst="rect">
            <a:avLst/>
          </a:prstGeom>
          <a:noFill/>
        </p:spPr>
        <p:txBody>
          <a:bodyPr wrap="square" rtlCol="0">
            <a:spAutoFit/>
          </a:bodyPr>
          <a:lstStyle/>
          <a:p>
            <a:r>
              <a:rPr lang="mr-IN"/>
              <a:t>…</a:t>
            </a:r>
            <a:endParaRPr lang="en-US" dirty="0"/>
          </a:p>
        </p:txBody>
      </p:sp>
      <p:cxnSp>
        <p:nvCxnSpPr>
          <p:cNvPr id="26" name="Straight Arrow Connector 25"/>
          <p:cNvCxnSpPr/>
          <p:nvPr/>
        </p:nvCxnSpPr>
        <p:spPr>
          <a:xfrm>
            <a:off x="4080489" y="4459526"/>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661691" y="3890869"/>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270085" y="5198941"/>
            <a:ext cx="1793990" cy="369332"/>
          </a:xfrm>
          <a:prstGeom prst="rect">
            <a:avLst/>
          </a:prstGeom>
          <a:noFill/>
        </p:spPr>
        <p:txBody>
          <a:bodyPr wrap="square" rtlCol="0">
            <a:spAutoFit/>
          </a:bodyPr>
          <a:lstStyle/>
          <a:p>
            <a:r>
              <a:rPr lang="en-US" dirty="0"/>
              <a:t>This is a “chain”</a:t>
            </a:r>
          </a:p>
        </p:txBody>
      </p:sp>
      <p:cxnSp>
        <p:nvCxnSpPr>
          <p:cNvPr id="33" name="Straight Arrow Connector 32"/>
          <p:cNvCxnSpPr>
            <a:stCxn id="31" idx="0"/>
          </p:cNvCxnSpPr>
          <p:nvPr/>
        </p:nvCxnSpPr>
        <p:spPr>
          <a:xfrm flipH="1" flipV="1">
            <a:off x="3120335" y="4758674"/>
            <a:ext cx="46745" cy="440267"/>
          </a:xfrm>
          <a:prstGeom prst="straightConnector1">
            <a:avLst/>
          </a:prstGeom>
          <a:ln w="952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5650724" y="3174928"/>
            <a:ext cx="1511484" cy="3111030"/>
            <a:chOff x="5003613" y="3684896"/>
            <a:chExt cx="1511484" cy="3229547"/>
          </a:xfrm>
        </p:grpSpPr>
        <p:sp>
          <p:nvSpPr>
            <p:cNvPr id="35" name="Rectangle 3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003613" y="6531041"/>
              <a:ext cx="1511484" cy="383402"/>
            </a:xfrm>
            <a:prstGeom prst="rect">
              <a:avLst/>
            </a:prstGeom>
            <a:noFill/>
          </p:spPr>
          <p:txBody>
            <a:bodyPr wrap="square" rtlCol="0">
              <a:spAutoFit/>
            </a:bodyPr>
            <a:lstStyle/>
            <a:p>
              <a:r>
                <a:rPr lang="en-US" dirty="0">
                  <a:solidFill>
                    <a:schemeClr val="accent4"/>
                  </a:solidFill>
                </a:rPr>
                <a:t>n=9 buckets</a:t>
              </a:r>
            </a:p>
          </p:txBody>
        </p:sp>
      </p:grpSp>
      <p:sp>
        <p:nvSpPr>
          <p:cNvPr id="41" name="TextBox 40"/>
          <p:cNvSpPr txBox="1"/>
          <p:nvPr/>
        </p:nvSpPr>
        <p:spPr>
          <a:xfrm>
            <a:off x="5645608" y="3357766"/>
            <a:ext cx="464024" cy="369332"/>
          </a:xfrm>
          <a:prstGeom prst="rect">
            <a:avLst/>
          </a:prstGeom>
          <a:noFill/>
        </p:spPr>
        <p:txBody>
          <a:bodyPr wrap="square" rtlCol="0">
            <a:spAutoFit/>
          </a:bodyPr>
          <a:lstStyle/>
          <a:p>
            <a:r>
              <a:rPr lang="en-US" dirty="0"/>
              <a:t>1</a:t>
            </a:r>
          </a:p>
        </p:txBody>
      </p:sp>
      <p:sp>
        <p:nvSpPr>
          <p:cNvPr id="42" name="TextBox 41"/>
          <p:cNvSpPr txBox="1"/>
          <p:nvPr/>
        </p:nvSpPr>
        <p:spPr>
          <a:xfrm>
            <a:off x="5645608" y="3903663"/>
            <a:ext cx="464024" cy="369332"/>
          </a:xfrm>
          <a:prstGeom prst="rect">
            <a:avLst/>
          </a:prstGeom>
          <a:noFill/>
        </p:spPr>
        <p:txBody>
          <a:bodyPr wrap="square" rtlCol="0">
            <a:spAutoFit/>
          </a:bodyPr>
          <a:lstStyle/>
          <a:p>
            <a:r>
              <a:rPr lang="en-US" dirty="0"/>
              <a:t>2</a:t>
            </a:r>
          </a:p>
        </p:txBody>
      </p:sp>
      <p:sp>
        <p:nvSpPr>
          <p:cNvPr id="43" name="TextBox 42"/>
          <p:cNvSpPr txBox="1"/>
          <p:nvPr/>
        </p:nvSpPr>
        <p:spPr>
          <a:xfrm>
            <a:off x="5645608" y="4468884"/>
            <a:ext cx="464024" cy="369332"/>
          </a:xfrm>
          <a:prstGeom prst="rect">
            <a:avLst/>
          </a:prstGeom>
          <a:noFill/>
        </p:spPr>
        <p:txBody>
          <a:bodyPr wrap="square" rtlCol="0">
            <a:spAutoFit/>
          </a:bodyPr>
          <a:lstStyle/>
          <a:p>
            <a:r>
              <a:rPr lang="en-US" dirty="0"/>
              <a:t>3</a:t>
            </a:r>
          </a:p>
        </p:txBody>
      </p:sp>
      <p:sp>
        <p:nvSpPr>
          <p:cNvPr id="44" name="TextBox 43"/>
          <p:cNvSpPr txBox="1"/>
          <p:nvPr/>
        </p:nvSpPr>
        <p:spPr>
          <a:xfrm>
            <a:off x="5645608" y="5586669"/>
            <a:ext cx="464024" cy="369332"/>
          </a:xfrm>
          <a:prstGeom prst="rect">
            <a:avLst/>
          </a:prstGeom>
          <a:noFill/>
        </p:spPr>
        <p:txBody>
          <a:bodyPr wrap="square" rtlCol="0">
            <a:spAutoFit/>
          </a:bodyPr>
          <a:lstStyle/>
          <a:p>
            <a:r>
              <a:rPr lang="en-US" dirty="0"/>
              <a:t>9</a:t>
            </a:r>
          </a:p>
        </p:txBody>
      </p:sp>
      <p:sp>
        <p:nvSpPr>
          <p:cNvPr id="54" name="TextBox 53"/>
          <p:cNvSpPr txBox="1"/>
          <p:nvPr/>
        </p:nvSpPr>
        <p:spPr>
          <a:xfrm rot="5400000">
            <a:off x="5579668" y="5164756"/>
            <a:ext cx="578320" cy="369332"/>
          </a:xfrm>
          <a:prstGeom prst="rect">
            <a:avLst/>
          </a:prstGeom>
          <a:noFill/>
        </p:spPr>
        <p:txBody>
          <a:bodyPr wrap="square" rtlCol="0">
            <a:spAutoFit/>
          </a:bodyPr>
          <a:lstStyle/>
          <a:p>
            <a:r>
              <a:rPr lang="mr-IN" dirty="0"/>
              <a:t>…</a:t>
            </a:r>
            <a:endParaRPr lang="en-US" dirty="0"/>
          </a:p>
        </p:txBody>
      </p:sp>
      <p:cxnSp>
        <p:nvCxnSpPr>
          <p:cNvPr id="61" name="Straight Arrow Connector 60"/>
          <p:cNvCxnSpPr/>
          <p:nvPr/>
        </p:nvCxnSpPr>
        <p:spPr>
          <a:xfrm>
            <a:off x="6353828" y="448411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927034" y="4261802"/>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63" name="Straight Arrow Connector 62"/>
          <p:cNvCxnSpPr/>
          <p:nvPr/>
        </p:nvCxnSpPr>
        <p:spPr>
          <a:xfrm>
            <a:off x="6353828" y="5107522"/>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6911685" y="4904809"/>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cxnSp>
        <p:nvCxnSpPr>
          <p:cNvPr id="70" name="Straight Arrow Connector 69"/>
          <p:cNvCxnSpPr/>
          <p:nvPr/>
        </p:nvCxnSpPr>
        <p:spPr>
          <a:xfrm>
            <a:off x="6353828" y="4030425"/>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353828" y="347047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6274930" y="5675802"/>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rot="1393105">
            <a:off x="7586195" y="4546469"/>
            <a:ext cx="1048488" cy="369332"/>
          </a:xfrm>
          <a:prstGeom prst="rect">
            <a:avLst/>
          </a:prstGeom>
          <a:noFill/>
        </p:spPr>
        <p:txBody>
          <a:bodyPr wrap="square" rtlCol="0">
            <a:spAutoFit/>
          </a:bodyPr>
          <a:lstStyle/>
          <a:p>
            <a:r>
              <a:rPr lang="en-US" dirty="0">
                <a:solidFill>
                  <a:srgbClr val="FF0000"/>
                </a:solidFill>
              </a:rPr>
              <a:t>bounce!</a:t>
            </a:r>
          </a:p>
        </p:txBody>
      </p:sp>
      <p:sp>
        <p:nvSpPr>
          <p:cNvPr id="74" name="TextBox 73"/>
          <p:cNvSpPr txBox="1"/>
          <p:nvPr/>
        </p:nvSpPr>
        <p:spPr>
          <a:xfrm>
            <a:off x="7131051" y="6191183"/>
            <a:ext cx="3780238" cy="584775"/>
          </a:xfrm>
          <a:prstGeom prst="rect">
            <a:avLst/>
          </a:prstGeom>
          <a:noFill/>
        </p:spPr>
        <p:txBody>
          <a:bodyPr wrap="square" rtlCol="0">
            <a:spAutoFit/>
          </a:bodyPr>
          <a:lstStyle/>
          <a:p>
            <a:r>
              <a:rPr lang="en-US" sz="3200" dirty="0">
                <a:solidFill>
                  <a:srgbClr val="FF0000"/>
                </a:solidFill>
                <a:latin typeface="+mj-lt"/>
              </a:rPr>
              <a:t>\end{Aside}</a:t>
            </a:r>
          </a:p>
        </p:txBody>
      </p:sp>
      <p:sp>
        <p:nvSpPr>
          <p:cNvPr id="16" name="TextBox 15"/>
          <p:cNvSpPr txBox="1"/>
          <p:nvPr/>
        </p:nvSpPr>
        <p:spPr>
          <a:xfrm>
            <a:off x="6848136" y="2447778"/>
            <a:ext cx="2028578" cy="618155"/>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4259176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2"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0" presetClass="path" presetSubtype="0" accel="50000" decel="50000" fill="hold" grpId="0" nodeType="withEffect">
                                  <p:stCondLst>
                                    <p:cond delay="0"/>
                                  </p:stCondLst>
                                  <p:childTnLst>
                                    <p:animMotion origin="layout" path="M 0.22848 -0.39236 L 0.22848 -0.39236 C 0.22692 -0.38727 0.22535 -0.38194 0.22397 -0.37662 C 0.22345 -0.37453 0.22275 -0.37268 0.2224 -0.3706 C 0.22015 -0.35277 0.22223 -0.35717 0.21945 -0.34467 C 0.21858 -0.34074 0.21824 -0.33634 0.2165 -0.33264 C 0.21442 -0.3287 0.21164 -0.32523 0.21042 -0.32083 C 0.20834 -0.3125 0.2099 -0.31666 0.20591 -0.30879 C 0.20504 -0.30486 0.20383 -0.30092 0.20296 -0.29699 C 0.20244 -0.29421 0.20209 -0.29166 0.20157 -0.28889 C 0.20053 -0.28495 0.19949 -0.28102 0.19845 -0.27708 L 0.19706 -0.27106 C 0.19706 -0.27106 0.1941 -0.25902 0.1941 -0.25902 C 0.19306 -0.25717 0.19185 -0.25532 0.19098 -0.25301 C 0.18976 -0.2493 0.18907 -0.24514 0.18803 -0.2412 L 0.18664 -0.23518 C 0.18612 -0.2331 0.18595 -0.23102 0.18508 -0.22916 L 0.17605 -0.21134 C 0.17518 -0.20926 0.17449 -0.20694 0.1731 -0.20532 C 0.17171 -0.20324 0.16997 -0.20162 0.16858 -0.1993 C 0.1665 -0.1956 0.16268 -0.1875 0.16268 -0.1875 C 0.15938 -0.17384 0.16407 -0.18842 0.15678 -0.17754 C 0.14445 -0.15879 0.15626 -0.17037 0.14619 -0.16157 C 0.14532 -0.15949 0.14463 -0.15717 0.14324 -0.15555 C 0.14029 -0.15208 0.13265 -0.14583 0.12831 -0.14352 C 0.12535 -0.14213 0.12206 -0.1419 0.11945 -0.13958 C 0.11789 -0.13819 0.1165 -0.13657 0.11494 -0.13565 C 0.11199 -0.13402 0.10886 -0.1331 0.10591 -0.13171 L 0.1014 -0.12963 C 0.10001 -0.12824 0.09845 -0.12731 0.09706 -0.12569 C 0.09532 -0.12384 0.09428 -0.12129 0.09254 -0.11967 C 0.09115 -0.11852 0.08959 -0.11805 0.08803 -0.11782 C 0.08351 -0.11666 0.079 -0.11643 0.07466 -0.11574 L 0.06563 -0.1118 L 0.06112 -0.10972 C 0.05973 -0.10833 0.05834 -0.10671 0.0566 -0.10578 C 0.05435 -0.10463 0.05174 -0.10463 0.04914 -0.1037 C 0.04723 -0.10324 0.04515 -0.10254 0.04324 -0.10185 C 0.04775 -0.10115 0.05226 -0.10092 0.0566 -0.09977 C 0.05973 -0.09907 0.06563 -0.09583 0.06563 -0.09583 C 0.0672 -0.09444 0.06858 -0.09282 0.07015 -0.0919 C 0.07154 -0.09097 0.07327 -0.09097 0.07466 -0.08981 C 0.07779 -0.0875 0.08056 -0.08449 0.08351 -0.08194 L 0.08803 -0.07801 C 0.09532 -0.06342 0.09497 -0.07014 0.09254 -0.05393 C 0.09133 -0.04652 0.08994 -0.04166 0.08803 -0.03402 C 0.08751 -0.03217 0.08785 -0.0294 0.08647 -0.02824 L 0.07761 -0.02014 C 0.07605 -0.01875 0.07483 -0.0169 0.0731 -0.0162 L 0.06407 -0.01227 C 0.06268 -0.01157 0.06112 -0.01065 0.05973 -0.01018 C 0.05713 -0.00949 0.0547 -0.00902 0.05226 -0.00833 C 0.05018 -0.00764 0.04827 -0.00671 0.04619 -0.00625 C 0.0422 -0.00532 0.0382 -0.00509 0.03421 -0.00416 C 0.03178 -0.0037 0.02935 -0.00277 0.02674 -0.00231 C 0.02327 -0.00139 0.0198 -0.00092 0.01633 -0.00023 C 0.01338 0.00047 0.01042 0.00116 0.00747 0.00185 C 0.00192 -0.00069 0.00452 -0.00023 7.22222E-6 -0.00023 L 7.22222E-6 -0.00023 " pathEditMode="relative" ptsTypes="AAAAAAAAAAAAAAAAAAAAAAAAAAAAAAAAAAAAAAAAAAAAAAAAAAAAAAAAAAA">
                                      <p:cBhvr>
                                        <p:cTn id="82" dur="2000" fill="hold"/>
                                        <p:tgtEl>
                                          <p:spTgt spid="64"/>
                                        </p:tgtEl>
                                        <p:attrNameLst>
                                          <p:attrName>ppt_x</p:attrName>
                                          <p:attrName>ppt_y</p:attrName>
                                        </p:attrNameLst>
                                      </p:cBhvr>
                                    </p:animMotion>
                                  </p:childTnLst>
                                </p:cTn>
                              </p:par>
                              <p:par>
                                <p:cTn id="83" presetID="1" presetClass="entr" presetSubtype="0" fill="hold" grpId="0" nodeType="withEffect">
                                  <p:stCondLst>
                                    <p:cond delay="1200"/>
                                  </p:stCondLst>
                                  <p:childTnLst>
                                    <p:set>
                                      <p:cBhvr>
                                        <p:cTn id="84" dur="1" fill="hold">
                                          <p:stCondLst>
                                            <p:cond delay="0"/>
                                          </p:stCondLst>
                                        </p:cTn>
                                        <p:tgtEl>
                                          <p:spTgt spid="73"/>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1" nodeType="afterEffect">
                                  <p:stCondLst>
                                    <p:cond delay="0"/>
                                  </p:stCondLst>
                                  <p:childTnLst>
                                    <p:set>
                                      <p:cBhvr>
                                        <p:cTn id="87" dur="1" fill="hold">
                                          <p:stCondLst>
                                            <p:cond delay="0"/>
                                          </p:stCondLst>
                                        </p:cTn>
                                        <p:tgtEl>
                                          <p:spTgt spid="6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49" presetClass="entr" presetSubtype="0" decel="100000"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 calcmode="lin" valueType="num">
                                      <p:cBhvr>
                                        <p:cTn id="92" dur="500" fill="hold"/>
                                        <p:tgtEl>
                                          <p:spTgt spid="74"/>
                                        </p:tgtEl>
                                        <p:attrNameLst>
                                          <p:attrName>ppt_w</p:attrName>
                                        </p:attrNameLst>
                                      </p:cBhvr>
                                      <p:tavLst>
                                        <p:tav tm="0">
                                          <p:val>
                                            <p:fltVal val="0"/>
                                          </p:val>
                                        </p:tav>
                                        <p:tav tm="100000">
                                          <p:val>
                                            <p:strVal val="#ppt_w"/>
                                          </p:val>
                                        </p:tav>
                                      </p:tavLst>
                                    </p:anim>
                                    <p:anim calcmode="lin" valueType="num">
                                      <p:cBhvr>
                                        <p:cTn id="93" dur="500" fill="hold"/>
                                        <p:tgtEl>
                                          <p:spTgt spid="74"/>
                                        </p:tgtEl>
                                        <p:attrNameLst>
                                          <p:attrName>ppt_h</p:attrName>
                                        </p:attrNameLst>
                                      </p:cBhvr>
                                      <p:tavLst>
                                        <p:tav tm="0">
                                          <p:val>
                                            <p:fltVal val="0"/>
                                          </p:val>
                                        </p:tav>
                                        <p:tav tm="100000">
                                          <p:val>
                                            <p:strVal val="#ppt_h"/>
                                          </p:val>
                                        </p:tav>
                                      </p:tavLst>
                                    </p:anim>
                                    <p:anim calcmode="lin" valueType="num">
                                      <p:cBhvr>
                                        <p:cTn id="94" dur="500" fill="hold"/>
                                        <p:tgtEl>
                                          <p:spTgt spid="74"/>
                                        </p:tgtEl>
                                        <p:attrNameLst>
                                          <p:attrName>style.rotation</p:attrName>
                                        </p:attrNameLst>
                                      </p:cBhvr>
                                      <p:tavLst>
                                        <p:tav tm="0">
                                          <p:val>
                                            <p:fltVal val="360"/>
                                          </p:val>
                                        </p:tav>
                                        <p:tav tm="100000">
                                          <p:val>
                                            <p:fltVal val="0"/>
                                          </p:val>
                                        </p:tav>
                                      </p:tavLst>
                                    </p:anim>
                                    <p:animEffect transition="in" filter="fade">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P spid="13" grpId="0"/>
      <p:bldP spid="14" grpId="0"/>
      <p:bldP spid="19" grpId="0" animBg="1"/>
      <p:bldP spid="22" grpId="0" animBg="1"/>
      <p:bldP spid="24" grpId="0"/>
      <p:bldP spid="31" grpId="0"/>
      <p:bldP spid="41" grpId="0"/>
      <p:bldP spid="42" grpId="0"/>
      <p:bldP spid="43" grpId="0"/>
      <p:bldP spid="44" grpId="0"/>
      <p:bldP spid="54" grpId="0"/>
      <p:bldP spid="62" grpId="0" animBg="1"/>
      <p:bldP spid="64" grpId="0" animBg="1"/>
      <p:bldP spid="64" grpId="1" animBg="1"/>
      <p:bldP spid="64" grpId="2" animBg="1"/>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050" y="42513"/>
            <a:ext cx="7886700" cy="924656"/>
          </a:xfrm>
        </p:spPr>
        <p:txBody>
          <a:bodyPr>
            <a:normAutofit/>
          </a:bodyPr>
          <a:lstStyle/>
          <a:p>
            <a:r>
              <a:rPr lang="en-US" dirty="0"/>
              <a:t>This is a </a:t>
            </a:r>
            <a:r>
              <a:rPr lang="en-US" b="1" dirty="0"/>
              <a:t>hash table </a:t>
            </a:r>
            <a:r>
              <a:rPr lang="en-US" sz="3600" dirty="0"/>
              <a:t>(with chaining)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140247"/>
                <a:ext cx="8332470" cy="2160837"/>
              </a:xfrm>
            </p:spPr>
            <p:txBody>
              <a:bodyPr>
                <a:normAutofit fontScale="85000" lnSpcReduction="10000"/>
              </a:bodyPr>
              <a:lstStyle/>
              <a:p>
                <a:r>
                  <a:rPr lang="en-US" dirty="0"/>
                  <a:t>Array of n buckets.</a:t>
                </a:r>
              </a:p>
              <a:p>
                <a:r>
                  <a:rPr lang="en-US" dirty="0"/>
                  <a:t>Each bucket stores a linked list.</a:t>
                </a:r>
              </a:p>
              <a:p>
                <a:pPr lvl="1"/>
                <a:r>
                  <a:rPr lang="en-US" dirty="0">
                    <a:solidFill>
                      <a:schemeClr val="accent4"/>
                    </a:solidFill>
                  </a:rPr>
                  <a:t>We can insert into a linked list in time O(1) </a:t>
                </a:r>
              </a:p>
              <a:p>
                <a:pPr lvl="1"/>
                <a:r>
                  <a:rPr lang="en-US" dirty="0">
                    <a:solidFill>
                      <a:schemeClr val="accent4"/>
                    </a:solidFill>
                  </a:rPr>
                  <a:t>To find something in the linked list takes time O(length(list)).</a:t>
                </a:r>
                <a:endParaRPr lang="en-US" dirty="0"/>
              </a:p>
              <a:p>
                <a14:m>
                  <m:oMath xmlns:m="http://schemas.openxmlformats.org/officeDocument/2006/math">
                    <m:r>
                      <a:rPr lang="en-US" i="1">
                        <a:solidFill>
                          <a:srgbClr val="7030A0"/>
                        </a:solidFill>
                        <a:latin typeface="Cambria Math" panose="02040503050406030204" pitchFamily="18" charset="0"/>
                      </a:rPr>
                      <m:t>h</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𝑈</m:t>
                    </m:r>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1, …, </m:t>
                        </m:r>
                        <m:r>
                          <a:rPr lang="en-US" i="1">
                            <a:solidFill>
                              <a:srgbClr val="7030A0"/>
                            </a:solidFill>
                            <a:latin typeface="Cambria Math" panose="02040503050406030204" pitchFamily="18" charset="0"/>
                          </a:rPr>
                          <m:t>𝑛</m:t>
                        </m:r>
                      </m:e>
                    </m:d>
                  </m:oMath>
                </a14:m>
                <a:r>
                  <a:rPr lang="en-US" dirty="0">
                    <a:solidFill>
                      <a:schemeClr val="accent4"/>
                    </a:solidFill>
                  </a:rPr>
                  <a:t> </a:t>
                </a:r>
                <a:r>
                  <a:rPr lang="en-US" dirty="0"/>
                  <a:t>can be any function: </a:t>
                </a:r>
              </a:p>
              <a:p>
                <a:pPr lvl="1"/>
                <a:r>
                  <a:rPr lang="en-US" dirty="0"/>
                  <a:t>but for concreteness let’s stick with </a:t>
                </a:r>
                <a:r>
                  <a:rPr lang="en-US" dirty="0">
                    <a:solidFill>
                      <a:srgbClr val="7030A0"/>
                    </a:solidFill>
                  </a:rPr>
                  <a:t>h(x) = least significant digit of x</a:t>
                </a:r>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140247"/>
                <a:ext cx="8332470" cy="2160837"/>
              </a:xfrm>
              <a:blipFill>
                <a:blip r:embed="rId2"/>
                <a:stretch>
                  <a:fillRect l="-913" t="-4678" b="-4094"/>
                </a:stretch>
              </a:blipFill>
            </p:spPr>
            <p:txBody>
              <a:bodyPr/>
              <a:lstStyle/>
              <a:p>
                <a:r>
                  <a:rPr lang="en-US">
                    <a:noFill/>
                  </a:rPr>
                  <a:t> </a:t>
                </a:r>
              </a:p>
            </p:txBody>
          </p:sp>
        </mc:Fallback>
      </mc:AlternateContent>
      <p:grpSp>
        <p:nvGrpSpPr>
          <p:cNvPr id="4" name="Group 3"/>
          <p:cNvGrpSpPr/>
          <p:nvPr/>
        </p:nvGrpSpPr>
        <p:grpSpPr>
          <a:xfrm>
            <a:off x="5244158" y="3317160"/>
            <a:ext cx="2000704" cy="3111030"/>
            <a:chOff x="5003613" y="3684896"/>
            <a:chExt cx="2000704" cy="3229547"/>
          </a:xfrm>
        </p:grpSpPr>
        <p:sp>
          <p:nvSpPr>
            <p:cNvPr id="5" name="Rectangle 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003613" y="6531041"/>
              <a:ext cx="2000704" cy="383402"/>
            </a:xfrm>
            <a:prstGeom prst="rect">
              <a:avLst/>
            </a:prstGeom>
            <a:noFill/>
          </p:spPr>
          <p:txBody>
            <a:bodyPr wrap="square" rtlCol="0">
              <a:spAutoFit/>
            </a:bodyPr>
            <a:lstStyle/>
            <a:p>
              <a:r>
                <a:rPr lang="en-US" dirty="0">
                  <a:solidFill>
                    <a:schemeClr val="accent4"/>
                  </a:solidFill>
                </a:rPr>
                <a:t>n buckets (say n=9)</a:t>
              </a:r>
            </a:p>
          </p:txBody>
        </p:sp>
      </p:grpSp>
      <p:sp>
        <p:nvSpPr>
          <p:cNvPr id="12" name="TextBox 11"/>
          <p:cNvSpPr txBox="1"/>
          <p:nvPr/>
        </p:nvSpPr>
        <p:spPr>
          <a:xfrm>
            <a:off x="5277718" y="3383390"/>
            <a:ext cx="464024" cy="369332"/>
          </a:xfrm>
          <a:prstGeom prst="rect">
            <a:avLst/>
          </a:prstGeom>
          <a:noFill/>
        </p:spPr>
        <p:txBody>
          <a:bodyPr wrap="square" rtlCol="0">
            <a:spAutoFit/>
          </a:bodyPr>
          <a:lstStyle/>
          <a:p>
            <a:r>
              <a:rPr lang="en-US" dirty="0"/>
              <a:t>1</a:t>
            </a:r>
          </a:p>
        </p:txBody>
      </p:sp>
      <p:sp>
        <p:nvSpPr>
          <p:cNvPr id="13" name="TextBox 12"/>
          <p:cNvSpPr txBox="1"/>
          <p:nvPr/>
        </p:nvSpPr>
        <p:spPr>
          <a:xfrm>
            <a:off x="5277718" y="3929287"/>
            <a:ext cx="464024" cy="369332"/>
          </a:xfrm>
          <a:prstGeom prst="rect">
            <a:avLst/>
          </a:prstGeom>
          <a:noFill/>
        </p:spPr>
        <p:txBody>
          <a:bodyPr wrap="square" rtlCol="0">
            <a:spAutoFit/>
          </a:bodyPr>
          <a:lstStyle/>
          <a:p>
            <a:r>
              <a:rPr lang="en-US" dirty="0"/>
              <a:t>2</a:t>
            </a:r>
          </a:p>
        </p:txBody>
      </p:sp>
      <p:sp>
        <p:nvSpPr>
          <p:cNvPr id="14" name="TextBox 13"/>
          <p:cNvSpPr txBox="1"/>
          <p:nvPr/>
        </p:nvSpPr>
        <p:spPr>
          <a:xfrm>
            <a:off x="5277718" y="4494508"/>
            <a:ext cx="464024" cy="369332"/>
          </a:xfrm>
          <a:prstGeom prst="rect">
            <a:avLst/>
          </a:prstGeom>
          <a:noFill/>
        </p:spPr>
        <p:txBody>
          <a:bodyPr wrap="square" rtlCol="0">
            <a:spAutoFit/>
          </a:bodyPr>
          <a:lstStyle/>
          <a:p>
            <a:r>
              <a:rPr lang="en-US" dirty="0"/>
              <a:t>3</a:t>
            </a:r>
          </a:p>
        </p:txBody>
      </p:sp>
      <p:sp>
        <p:nvSpPr>
          <p:cNvPr id="15" name="TextBox 14"/>
          <p:cNvSpPr txBox="1"/>
          <p:nvPr/>
        </p:nvSpPr>
        <p:spPr>
          <a:xfrm>
            <a:off x="5277718" y="5612293"/>
            <a:ext cx="464024" cy="369332"/>
          </a:xfrm>
          <a:prstGeom prst="rect">
            <a:avLst/>
          </a:prstGeom>
          <a:noFill/>
        </p:spPr>
        <p:txBody>
          <a:bodyPr wrap="square" rtlCol="0">
            <a:spAutoFit/>
          </a:bodyPr>
          <a:lstStyle/>
          <a:p>
            <a:r>
              <a:rPr lang="en-US" dirty="0"/>
              <a:t>9</a:t>
            </a:r>
          </a:p>
        </p:txBody>
      </p:sp>
      <p:cxnSp>
        <p:nvCxnSpPr>
          <p:cNvPr id="17" name="Straight Arrow Connector 16"/>
          <p:cNvCxnSpPr/>
          <p:nvPr/>
        </p:nvCxnSpPr>
        <p:spPr>
          <a:xfrm>
            <a:off x="5882185" y="36166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7117212" y="5796852"/>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882185" y="471075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882185" y="580257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70991" y="4004823"/>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23" name="Rectangle 22"/>
          <p:cNvSpPr/>
          <p:nvPr/>
        </p:nvSpPr>
        <p:spPr>
          <a:xfrm>
            <a:off x="1530922" y="4004823"/>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4" name="Rectangle 23"/>
          <p:cNvSpPr/>
          <p:nvPr/>
        </p:nvSpPr>
        <p:spPr>
          <a:xfrm>
            <a:off x="2578797" y="4018331"/>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25" name="TextBox 24"/>
          <p:cNvSpPr txBox="1"/>
          <p:nvPr/>
        </p:nvSpPr>
        <p:spPr>
          <a:xfrm>
            <a:off x="6615936" y="814799"/>
            <a:ext cx="2688609" cy="1200329"/>
          </a:xfrm>
          <a:prstGeom prst="rect">
            <a:avLst/>
          </a:prstGeom>
          <a:noFill/>
        </p:spPr>
        <p:txBody>
          <a:bodyPr wrap="square" rtlCol="0">
            <a:spAutoFit/>
          </a:bodyPr>
          <a:lstStyle/>
          <a:p>
            <a:pPr algn="ctr"/>
            <a:r>
              <a:rPr lang="en-US" b="1" dirty="0">
                <a:solidFill>
                  <a:srgbClr val="FF0000"/>
                </a:solidFill>
              </a:rPr>
              <a:t>For demonstration purposes only!</a:t>
            </a:r>
          </a:p>
          <a:p>
            <a:pPr algn="ctr"/>
            <a:r>
              <a:rPr lang="en-US" dirty="0">
                <a:solidFill>
                  <a:srgbClr val="FF0000"/>
                </a:solidFill>
              </a:rPr>
              <a:t>This is a terrible hash function!  Don’t use this!</a:t>
            </a:r>
            <a:endParaRPr lang="en-US" b="1" dirty="0">
              <a:solidFill>
                <a:srgbClr val="FF0000"/>
              </a:solidFill>
            </a:endParaRPr>
          </a:p>
        </p:txBody>
      </p:sp>
      <p:sp>
        <p:nvSpPr>
          <p:cNvPr id="26" name="Rectangle 25"/>
          <p:cNvSpPr/>
          <p:nvPr/>
        </p:nvSpPr>
        <p:spPr>
          <a:xfrm>
            <a:off x="3677757" y="4011577"/>
            <a:ext cx="766299" cy="58759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cxnSp>
        <p:nvCxnSpPr>
          <p:cNvPr id="27" name="Straight Arrow Connector 26"/>
          <p:cNvCxnSpPr/>
          <p:nvPr/>
        </p:nvCxnSpPr>
        <p:spPr>
          <a:xfrm flipH="1">
            <a:off x="7624699" y="2024917"/>
            <a:ext cx="335541" cy="802689"/>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4525" y="3436130"/>
            <a:ext cx="2265529" cy="461665"/>
          </a:xfrm>
          <a:prstGeom prst="rect">
            <a:avLst/>
          </a:prstGeom>
          <a:noFill/>
        </p:spPr>
        <p:txBody>
          <a:bodyPr wrap="square" rtlCol="0">
            <a:spAutoFit/>
          </a:bodyPr>
          <a:lstStyle/>
          <a:p>
            <a:r>
              <a:rPr lang="en-US" sz="2400" dirty="0">
                <a:solidFill>
                  <a:schemeClr val="accent4"/>
                </a:solidFill>
              </a:rPr>
              <a:t>INSERT:</a:t>
            </a:r>
          </a:p>
        </p:txBody>
      </p:sp>
      <p:sp>
        <p:nvSpPr>
          <p:cNvPr id="32" name="Rectangle 31"/>
          <p:cNvSpPr/>
          <p:nvPr/>
        </p:nvSpPr>
        <p:spPr>
          <a:xfrm>
            <a:off x="6455391" y="4467544"/>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33" name="Straight Arrow Connector 32"/>
          <p:cNvCxnSpPr/>
          <p:nvPr/>
        </p:nvCxnSpPr>
        <p:spPr>
          <a:xfrm>
            <a:off x="7117212" y="4710753"/>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479351" y="3834103"/>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36" name="Rectangle 35"/>
          <p:cNvSpPr/>
          <p:nvPr/>
        </p:nvSpPr>
        <p:spPr>
          <a:xfrm>
            <a:off x="7624698" y="4467544"/>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37" name="Rectangle 36"/>
          <p:cNvSpPr/>
          <p:nvPr/>
        </p:nvSpPr>
        <p:spPr>
          <a:xfrm>
            <a:off x="6479352" y="5571842"/>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38" name="TextBox 37"/>
          <p:cNvSpPr txBox="1"/>
          <p:nvPr/>
        </p:nvSpPr>
        <p:spPr>
          <a:xfrm rot="5400000">
            <a:off x="5211778" y="5190380"/>
            <a:ext cx="578320" cy="369332"/>
          </a:xfrm>
          <a:prstGeom prst="rect">
            <a:avLst/>
          </a:prstGeom>
          <a:noFill/>
        </p:spPr>
        <p:txBody>
          <a:bodyPr wrap="square" rtlCol="0">
            <a:spAutoFit/>
          </a:bodyPr>
          <a:lstStyle/>
          <a:p>
            <a:r>
              <a:rPr lang="mr-IN"/>
              <a:t>…</a:t>
            </a:r>
            <a:endParaRPr lang="en-US" dirty="0"/>
          </a:p>
        </p:txBody>
      </p:sp>
      <p:cxnSp>
        <p:nvCxnSpPr>
          <p:cNvPr id="39" name="Straight Arrow Connector 38"/>
          <p:cNvCxnSpPr/>
          <p:nvPr/>
        </p:nvCxnSpPr>
        <p:spPr>
          <a:xfrm flipV="1">
            <a:off x="7117212" y="4127461"/>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324943" y="4710753"/>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906145" y="414209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4525" y="5169019"/>
            <a:ext cx="2265529" cy="461665"/>
          </a:xfrm>
          <a:prstGeom prst="rect">
            <a:avLst/>
          </a:prstGeom>
          <a:noFill/>
        </p:spPr>
        <p:txBody>
          <a:bodyPr wrap="square" rtlCol="0">
            <a:spAutoFit/>
          </a:bodyPr>
          <a:lstStyle/>
          <a:p>
            <a:r>
              <a:rPr lang="en-US" sz="2400" dirty="0">
                <a:solidFill>
                  <a:schemeClr val="accent4"/>
                </a:solidFill>
              </a:rPr>
              <a:t>SEARCH 43:</a:t>
            </a:r>
          </a:p>
        </p:txBody>
      </p:sp>
      <p:sp>
        <p:nvSpPr>
          <p:cNvPr id="53" name="TextBox 52"/>
          <p:cNvSpPr txBox="1"/>
          <p:nvPr/>
        </p:nvSpPr>
        <p:spPr>
          <a:xfrm>
            <a:off x="612835" y="5630684"/>
            <a:ext cx="3547565" cy="707886"/>
          </a:xfrm>
          <a:prstGeom prst="rect">
            <a:avLst/>
          </a:prstGeom>
          <a:noFill/>
        </p:spPr>
        <p:txBody>
          <a:bodyPr wrap="square" rtlCol="0">
            <a:spAutoFit/>
          </a:bodyPr>
          <a:lstStyle/>
          <a:p>
            <a:r>
              <a:rPr lang="en-US" sz="2000" dirty="0"/>
              <a:t>Scan through all the elements in bucket h(43) = 3.</a:t>
            </a:r>
          </a:p>
        </p:txBody>
      </p:sp>
    </p:spTree>
    <p:extLst>
      <p:ext uri="{BB962C8B-B14F-4D97-AF65-F5344CB8AC3E}">
        <p14:creationId xmlns:p14="http://schemas.microsoft.com/office/powerpoint/2010/main" val="22812342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01" y="89765"/>
            <a:ext cx="7886700" cy="797025"/>
          </a:xfrm>
        </p:spPr>
        <p:txBody>
          <a:bodyPr>
            <a:noAutofit/>
          </a:bodyPr>
          <a:lstStyle/>
          <a:p>
            <a:r>
              <a:rPr lang="en-US" sz="3200" dirty="0"/>
              <a:t>Sometimes this a </a:t>
            </a:r>
            <a:r>
              <a:rPr lang="en-US" sz="3200" dirty="0">
                <a:solidFill>
                  <a:schemeClr val="accent1"/>
                </a:solidFill>
              </a:rPr>
              <a:t>good idea</a:t>
            </a:r>
            <a:br>
              <a:rPr lang="en-US" sz="3200" dirty="0"/>
            </a:br>
            <a:r>
              <a:rPr lang="en-US" sz="3200" dirty="0"/>
              <a:t>Sometimes this is a </a:t>
            </a:r>
            <a:r>
              <a:rPr lang="en-US" sz="3200" dirty="0">
                <a:solidFill>
                  <a:srgbClr val="FF0000"/>
                </a:solidFill>
              </a:rPr>
              <a:t>bad idea</a:t>
            </a:r>
          </a:p>
        </p:txBody>
      </p:sp>
      <p:sp>
        <p:nvSpPr>
          <p:cNvPr id="3" name="Content Placeholder 2"/>
          <p:cNvSpPr>
            <a:spLocks noGrp="1"/>
          </p:cNvSpPr>
          <p:nvPr>
            <p:ph idx="1"/>
          </p:nvPr>
        </p:nvSpPr>
        <p:spPr>
          <a:xfrm>
            <a:off x="499853" y="1300501"/>
            <a:ext cx="8723759" cy="4351338"/>
          </a:xfrm>
        </p:spPr>
        <p:txBody>
          <a:bodyPr>
            <a:normAutofit/>
          </a:bodyPr>
          <a:lstStyle/>
          <a:p>
            <a:r>
              <a:rPr lang="en-US" sz="2400" dirty="0"/>
              <a:t>How do we pick that function so that this is a good idea?</a:t>
            </a:r>
          </a:p>
          <a:p>
            <a:pPr marL="914400" lvl="1" indent="-457200">
              <a:buFont typeface="+mj-lt"/>
              <a:buAutoNum type="arabicPeriod"/>
            </a:pPr>
            <a:r>
              <a:rPr lang="en-US" sz="2000" dirty="0"/>
              <a:t>We want there to be not many buckets (say, n).</a:t>
            </a:r>
          </a:p>
          <a:p>
            <a:pPr lvl="2"/>
            <a:r>
              <a:rPr lang="en-US" sz="1800" dirty="0">
                <a:solidFill>
                  <a:schemeClr val="accent4"/>
                </a:solidFill>
              </a:rPr>
              <a:t>This means we don’t use too much space</a:t>
            </a:r>
          </a:p>
          <a:p>
            <a:pPr marL="914400" lvl="1" indent="-457200">
              <a:buFont typeface="+mj-lt"/>
              <a:buAutoNum type="arabicPeriod"/>
            </a:pPr>
            <a:r>
              <a:rPr lang="en-US" sz="2000" dirty="0"/>
              <a:t>We want the items to be pretty spread-out in the buckets.  </a:t>
            </a:r>
          </a:p>
          <a:p>
            <a:pPr lvl="2"/>
            <a:r>
              <a:rPr lang="en-US" sz="1800" dirty="0">
                <a:solidFill>
                  <a:schemeClr val="accent4"/>
                </a:solidFill>
              </a:rPr>
              <a:t>This means it will be fast to SEARCH/INSERT/DELETE</a:t>
            </a:r>
          </a:p>
        </p:txBody>
      </p:sp>
      <p:grpSp>
        <p:nvGrpSpPr>
          <p:cNvPr id="186" name="Group 185"/>
          <p:cNvGrpSpPr/>
          <p:nvPr/>
        </p:nvGrpSpPr>
        <p:grpSpPr>
          <a:xfrm>
            <a:off x="167191" y="3535524"/>
            <a:ext cx="1511484" cy="3111030"/>
            <a:chOff x="5003613" y="3684896"/>
            <a:chExt cx="1511484" cy="3229547"/>
          </a:xfrm>
        </p:grpSpPr>
        <p:sp>
          <p:nvSpPr>
            <p:cNvPr id="187" name="Rectangle 186"/>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p:cNvSpPr txBox="1"/>
            <p:nvPr/>
          </p:nvSpPr>
          <p:spPr>
            <a:xfrm>
              <a:off x="5003613" y="6531041"/>
              <a:ext cx="1511484" cy="383402"/>
            </a:xfrm>
            <a:prstGeom prst="rect">
              <a:avLst/>
            </a:prstGeom>
            <a:noFill/>
          </p:spPr>
          <p:txBody>
            <a:bodyPr wrap="square" rtlCol="0">
              <a:spAutoFit/>
            </a:bodyPr>
            <a:lstStyle/>
            <a:p>
              <a:r>
                <a:rPr lang="en-US" dirty="0">
                  <a:solidFill>
                    <a:schemeClr val="accent4"/>
                  </a:solidFill>
                </a:rPr>
                <a:t>n=9 buckets</a:t>
              </a:r>
            </a:p>
          </p:txBody>
        </p:sp>
      </p:grpSp>
      <p:sp>
        <p:nvSpPr>
          <p:cNvPr id="193" name="TextBox 192"/>
          <p:cNvSpPr txBox="1"/>
          <p:nvPr/>
        </p:nvSpPr>
        <p:spPr>
          <a:xfrm>
            <a:off x="200751" y="3601754"/>
            <a:ext cx="464024" cy="369332"/>
          </a:xfrm>
          <a:prstGeom prst="rect">
            <a:avLst/>
          </a:prstGeom>
          <a:noFill/>
        </p:spPr>
        <p:txBody>
          <a:bodyPr wrap="square" rtlCol="0">
            <a:spAutoFit/>
          </a:bodyPr>
          <a:lstStyle/>
          <a:p>
            <a:r>
              <a:rPr lang="en-US" dirty="0"/>
              <a:t>1</a:t>
            </a:r>
          </a:p>
        </p:txBody>
      </p:sp>
      <p:sp>
        <p:nvSpPr>
          <p:cNvPr id="194" name="TextBox 193"/>
          <p:cNvSpPr txBox="1"/>
          <p:nvPr/>
        </p:nvSpPr>
        <p:spPr>
          <a:xfrm>
            <a:off x="200751" y="4147651"/>
            <a:ext cx="464024" cy="369332"/>
          </a:xfrm>
          <a:prstGeom prst="rect">
            <a:avLst/>
          </a:prstGeom>
          <a:noFill/>
        </p:spPr>
        <p:txBody>
          <a:bodyPr wrap="square" rtlCol="0">
            <a:spAutoFit/>
          </a:bodyPr>
          <a:lstStyle/>
          <a:p>
            <a:r>
              <a:rPr lang="en-US" dirty="0"/>
              <a:t>2</a:t>
            </a:r>
          </a:p>
        </p:txBody>
      </p:sp>
      <p:sp>
        <p:nvSpPr>
          <p:cNvPr id="195" name="TextBox 194"/>
          <p:cNvSpPr txBox="1"/>
          <p:nvPr/>
        </p:nvSpPr>
        <p:spPr>
          <a:xfrm>
            <a:off x="200751" y="4712872"/>
            <a:ext cx="464024" cy="369332"/>
          </a:xfrm>
          <a:prstGeom prst="rect">
            <a:avLst/>
          </a:prstGeom>
          <a:noFill/>
        </p:spPr>
        <p:txBody>
          <a:bodyPr wrap="square" rtlCol="0">
            <a:spAutoFit/>
          </a:bodyPr>
          <a:lstStyle/>
          <a:p>
            <a:r>
              <a:rPr lang="en-US" dirty="0"/>
              <a:t>3</a:t>
            </a:r>
          </a:p>
        </p:txBody>
      </p:sp>
      <p:sp>
        <p:nvSpPr>
          <p:cNvPr id="196" name="TextBox 195"/>
          <p:cNvSpPr txBox="1"/>
          <p:nvPr/>
        </p:nvSpPr>
        <p:spPr>
          <a:xfrm>
            <a:off x="200751" y="5830657"/>
            <a:ext cx="464024" cy="369332"/>
          </a:xfrm>
          <a:prstGeom prst="rect">
            <a:avLst/>
          </a:prstGeom>
          <a:noFill/>
        </p:spPr>
        <p:txBody>
          <a:bodyPr wrap="square" rtlCol="0">
            <a:spAutoFit/>
          </a:bodyPr>
          <a:lstStyle/>
          <a:p>
            <a:r>
              <a:rPr lang="en-US" dirty="0"/>
              <a:t>9</a:t>
            </a:r>
          </a:p>
        </p:txBody>
      </p:sp>
      <p:cxnSp>
        <p:nvCxnSpPr>
          <p:cNvPr id="197" name="Straight Arrow Connector 196"/>
          <p:cNvCxnSpPr/>
          <p:nvPr/>
        </p:nvCxnSpPr>
        <p:spPr>
          <a:xfrm>
            <a:off x="805218" y="383502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V="1">
            <a:off x="2040245" y="6015216"/>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a:off x="805218" y="492911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a:off x="805218" y="602093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1378424" y="468590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02" name="Straight Arrow Connector 201"/>
          <p:cNvCxnSpPr/>
          <p:nvPr/>
        </p:nvCxnSpPr>
        <p:spPr>
          <a:xfrm>
            <a:off x="2040245" y="4929117"/>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1402384" y="4052467"/>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04" name="Rectangle 203"/>
          <p:cNvSpPr/>
          <p:nvPr/>
        </p:nvSpPr>
        <p:spPr>
          <a:xfrm>
            <a:off x="2547731" y="4685908"/>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205" name="Rectangle 204"/>
          <p:cNvSpPr/>
          <p:nvPr/>
        </p:nvSpPr>
        <p:spPr>
          <a:xfrm>
            <a:off x="1402385" y="5790206"/>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206" name="TextBox 205"/>
          <p:cNvSpPr txBox="1"/>
          <p:nvPr/>
        </p:nvSpPr>
        <p:spPr>
          <a:xfrm rot="5400000">
            <a:off x="134811" y="5408744"/>
            <a:ext cx="578320" cy="369332"/>
          </a:xfrm>
          <a:prstGeom prst="rect">
            <a:avLst/>
          </a:prstGeom>
          <a:noFill/>
        </p:spPr>
        <p:txBody>
          <a:bodyPr wrap="square" rtlCol="0">
            <a:spAutoFit/>
          </a:bodyPr>
          <a:lstStyle/>
          <a:p>
            <a:r>
              <a:rPr lang="mr-IN"/>
              <a:t>…</a:t>
            </a:r>
            <a:endParaRPr lang="en-US" dirty="0"/>
          </a:p>
        </p:txBody>
      </p:sp>
      <p:cxnSp>
        <p:nvCxnSpPr>
          <p:cNvPr id="207" name="Straight Arrow Connector 206"/>
          <p:cNvCxnSpPr/>
          <p:nvPr/>
        </p:nvCxnSpPr>
        <p:spPr>
          <a:xfrm flipV="1">
            <a:off x="2040245" y="4345825"/>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a:off x="3247976" y="4929117"/>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p:nvPr/>
        </p:nvCxnSpPr>
        <p:spPr>
          <a:xfrm>
            <a:off x="829178" y="436046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213" name="Group 212"/>
          <p:cNvGrpSpPr/>
          <p:nvPr/>
        </p:nvGrpSpPr>
        <p:grpSpPr>
          <a:xfrm>
            <a:off x="4524674" y="3535524"/>
            <a:ext cx="1511484" cy="3111030"/>
            <a:chOff x="5003613" y="3684896"/>
            <a:chExt cx="1511484" cy="3229547"/>
          </a:xfrm>
        </p:grpSpPr>
        <p:sp>
          <p:nvSpPr>
            <p:cNvPr id="214" name="Rectangle 213"/>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p:cNvSpPr txBox="1"/>
            <p:nvPr/>
          </p:nvSpPr>
          <p:spPr>
            <a:xfrm>
              <a:off x="5003613" y="6531041"/>
              <a:ext cx="1511484" cy="383402"/>
            </a:xfrm>
            <a:prstGeom prst="rect">
              <a:avLst/>
            </a:prstGeom>
            <a:noFill/>
          </p:spPr>
          <p:txBody>
            <a:bodyPr wrap="square" rtlCol="0">
              <a:spAutoFit/>
            </a:bodyPr>
            <a:lstStyle/>
            <a:p>
              <a:r>
                <a:rPr lang="en-US" dirty="0">
                  <a:solidFill>
                    <a:schemeClr val="accent4"/>
                  </a:solidFill>
                </a:rPr>
                <a:t>n=9 buckets</a:t>
              </a:r>
            </a:p>
          </p:txBody>
        </p:sp>
      </p:grpSp>
      <p:sp>
        <p:nvSpPr>
          <p:cNvPr id="220" name="TextBox 219"/>
          <p:cNvSpPr txBox="1"/>
          <p:nvPr/>
        </p:nvSpPr>
        <p:spPr>
          <a:xfrm>
            <a:off x="4558234" y="3601754"/>
            <a:ext cx="464024" cy="369332"/>
          </a:xfrm>
          <a:prstGeom prst="rect">
            <a:avLst/>
          </a:prstGeom>
          <a:noFill/>
        </p:spPr>
        <p:txBody>
          <a:bodyPr wrap="square" rtlCol="0">
            <a:spAutoFit/>
          </a:bodyPr>
          <a:lstStyle/>
          <a:p>
            <a:r>
              <a:rPr lang="en-US" dirty="0"/>
              <a:t>1</a:t>
            </a:r>
          </a:p>
        </p:txBody>
      </p:sp>
      <p:sp>
        <p:nvSpPr>
          <p:cNvPr id="221" name="TextBox 220"/>
          <p:cNvSpPr txBox="1"/>
          <p:nvPr/>
        </p:nvSpPr>
        <p:spPr>
          <a:xfrm>
            <a:off x="4558234" y="4147651"/>
            <a:ext cx="464024" cy="369332"/>
          </a:xfrm>
          <a:prstGeom prst="rect">
            <a:avLst/>
          </a:prstGeom>
          <a:noFill/>
        </p:spPr>
        <p:txBody>
          <a:bodyPr wrap="square" rtlCol="0">
            <a:spAutoFit/>
          </a:bodyPr>
          <a:lstStyle/>
          <a:p>
            <a:r>
              <a:rPr lang="en-US" dirty="0"/>
              <a:t>2</a:t>
            </a:r>
          </a:p>
        </p:txBody>
      </p:sp>
      <p:sp>
        <p:nvSpPr>
          <p:cNvPr id="222" name="TextBox 221"/>
          <p:cNvSpPr txBox="1"/>
          <p:nvPr/>
        </p:nvSpPr>
        <p:spPr>
          <a:xfrm>
            <a:off x="4558234" y="4712872"/>
            <a:ext cx="464024" cy="369332"/>
          </a:xfrm>
          <a:prstGeom prst="rect">
            <a:avLst/>
          </a:prstGeom>
          <a:noFill/>
        </p:spPr>
        <p:txBody>
          <a:bodyPr wrap="square" rtlCol="0">
            <a:spAutoFit/>
          </a:bodyPr>
          <a:lstStyle/>
          <a:p>
            <a:r>
              <a:rPr lang="en-US" dirty="0"/>
              <a:t>3</a:t>
            </a:r>
          </a:p>
        </p:txBody>
      </p:sp>
      <p:sp>
        <p:nvSpPr>
          <p:cNvPr id="223" name="TextBox 222"/>
          <p:cNvSpPr txBox="1"/>
          <p:nvPr/>
        </p:nvSpPr>
        <p:spPr>
          <a:xfrm>
            <a:off x="4558234" y="5830657"/>
            <a:ext cx="464024" cy="369332"/>
          </a:xfrm>
          <a:prstGeom prst="rect">
            <a:avLst/>
          </a:prstGeom>
          <a:noFill/>
        </p:spPr>
        <p:txBody>
          <a:bodyPr wrap="square" rtlCol="0">
            <a:spAutoFit/>
          </a:bodyPr>
          <a:lstStyle/>
          <a:p>
            <a:r>
              <a:rPr lang="en-US" dirty="0"/>
              <a:t>9</a:t>
            </a:r>
          </a:p>
        </p:txBody>
      </p:sp>
      <p:cxnSp>
        <p:nvCxnSpPr>
          <p:cNvPr id="224" name="Straight Arrow Connector 223"/>
          <p:cNvCxnSpPr/>
          <p:nvPr/>
        </p:nvCxnSpPr>
        <p:spPr>
          <a:xfrm>
            <a:off x="5162701" y="383502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endCxn id="242" idx="1"/>
          </p:cNvCxnSpPr>
          <p:nvPr/>
        </p:nvCxnSpPr>
        <p:spPr>
          <a:xfrm flipV="1">
            <a:off x="8800820" y="3373645"/>
            <a:ext cx="38277" cy="272656"/>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5162701" y="492911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5162701" y="602093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28" name="Rectangle 227"/>
          <p:cNvSpPr/>
          <p:nvPr/>
        </p:nvSpPr>
        <p:spPr>
          <a:xfrm>
            <a:off x="5735907" y="468590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29" name="Straight Arrow Connector 228"/>
          <p:cNvCxnSpPr/>
          <p:nvPr/>
        </p:nvCxnSpPr>
        <p:spPr>
          <a:xfrm>
            <a:off x="6397728" y="4929117"/>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rot="20089825">
            <a:off x="7974139" y="4516983"/>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23</a:t>
            </a:r>
            <a:endParaRPr lang="en-US" dirty="0">
              <a:solidFill>
                <a:schemeClr val="tx1"/>
              </a:solidFill>
            </a:endParaRPr>
          </a:p>
        </p:txBody>
      </p:sp>
      <p:sp>
        <p:nvSpPr>
          <p:cNvPr id="231" name="Rectangle 230"/>
          <p:cNvSpPr/>
          <p:nvPr/>
        </p:nvSpPr>
        <p:spPr>
          <a:xfrm>
            <a:off x="6905214" y="4685908"/>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232" name="Rectangle 231"/>
          <p:cNvSpPr/>
          <p:nvPr/>
        </p:nvSpPr>
        <p:spPr>
          <a:xfrm rot="17012512">
            <a:off x="8449239" y="3719822"/>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33" name="TextBox 232"/>
          <p:cNvSpPr txBox="1"/>
          <p:nvPr/>
        </p:nvSpPr>
        <p:spPr>
          <a:xfrm rot="5400000">
            <a:off x="4492294" y="5408744"/>
            <a:ext cx="578320" cy="369332"/>
          </a:xfrm>
          <a:prstGeom prst="rect">
            <a:avLst/>
          </a:prstGeom>
          <a:noFill/>
        </p:spPr>
        <p:txBody>
          <a:bodyPr wrap="square" rtlCol="0">
            <a:spAutoFit/>
          </a:bodyPr>
          <a:lstStyle/>
          <a:p>
            <a:r>
              <a:rPr lang="mr-IN"/>
              <a:t>…</a:t>
            </a:r>
            <a:endParaRPr lang="en-US" dirty="0"/>
          </a:p>
        </p:txBody>
      </p:sp>
      <p:cxnSp>
        <p:nvCxnSpPr>
          <p:cNvPr id="234" name="Straight Arrow Connector 233"/>
          <p:cNvCxnSpPr>
            <a:endCxn id="232" idx="1"/>
          </p:cNvCxnSpPr>
          <p:nvPr/>
        </p:nvCxnSpPr>
        <p:spPr>
          <a:xfrm flipV="1">
            <a:off x="8561240" y="4259756"/>
            <a:ext cx="121507" cy="33581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p:nvPr/>
        </p:nvCxnSpPr>
        <p:spPr>
          <a:xfrm>
            <a:off x="7605459" y="4929117"/>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a:off x="5186661" y="436046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0" name="Rectangle 239"/>
          <p:cNvSpPr/>
          <p:nvPr/>
        </p:nvSpPr>
        <p:spPr>
          <a:xfrm>
            <a:off x="1378424" y="3494379"/>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21</a:t>
            </a:r>
            <a:endParaRPr lang="en-US" dirty="0">
              <a:solidFill>
                <a:schemeClr val="tx1"/>
              </a:solidFill>
            </a:endParaRPr>
          </a:p>
        </p:txBody>
      </p:sp>
      <p:cxnSp>
        <p:nvCxnSpPr>
          <p:cNvPr id="241" name="Straight Arrow Connector 240"/>
          <p:cNvCxnSpPr/>
          <p:nvPr/>
        </p:nvCxnSpPr>
        <p:spPr>
          <a:xfrm flipV="1">
            <a:off x="1973817" y="3720570"/>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2" name="Rectangle 241"/>
          <p:cNvSpPr/>
          <p:nvPr/>
        </p:nvSpPr>
        <p:spPr>
          <a:xfrm rot="16200000">
            <a:off x="8534194" y="2825234"/>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93</a:t>
            </a:r>
            <a:endParaRPr lang="en-US" dirty="0">
              <a:solidFill>
                <a:schemeClr val="tx1"/>
              </a:solidFill>
            </a:endParaRPr>
          </a:p>
        </p:txBody>
      </p:sp>
      <p:cxnSp>
        <p:nvCxnSpPr>
          <p:cNvPr id="245" name="Straight Arrow Connector 244"/>
          <p:cNvCxnSpPr/>
          <p:nvPr/>
        </p:nvCxnSpPr>
        <p:spPr>
          <a:xfrm flipH="1" flipV="1">
            <a:off x="8839097" y="2322608"/>
            <a:ext cx="4777" cy="41858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9" name="TextBox 248"/>
          <p:cNvSpPr txBox="1"/>
          <p:nvPr/>
        </p:nvSpPr>
        <p:spPr>
          <a:xfrm>
            <a:off x="3604434" y="3494379"/>
            <a:ext cx="976748" cy="584775"/>
          </a:xfrm>
          <a:prstGeom prst="rect">
            <a:avLst/>
          </a:prstGeom>
          <a:noFill/>
        </p:spPr>
        <p:txBody>
          <a:bodyPr wrap="square" rtlCol="0">
            <a:spAutoFit/>
          </a:bodyPr>
          <a:lstStyle/>
          <a:p>
            <a:r>
              <a:rPr lang="en-US" sz="3200"/>
              <a:t>vs.</a:t>
            </a:r>
            <a:endParaRPr lang="en-US" sz="3200" dirty="0"/>
          </a:p>
        </p:txBody>
      </p:sp>
    </p:spTree>
    <p:extLst>
      <p:ext uri="{BB962C8B-B14F-4D97-AF65-F5344CB8AC3E}">
        <p14:creationId xmlns:p14="http://schemas.microsoft.com/office/powerpoint/2010/main" val="99544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1" end="1"/>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
                                            <p:txEl>
                                              <p:pRg st="2" end="2"/>
                                            </p:txEl>
                                          </p:spTgt>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
                                            <p:txEl>
                                              <p:pRg st="3" end="3"/>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3" grpId="0"/>
      <p:bldP spid="194" grpId="0"/>
      <p:bldP spid="195" grpId="0"/>
      <p:bldP spid="196" grpId="0"/>
      <p:bldP spid="201" grpId="0" animBg="1"/>
      <p:bldP spid="203" grpId="0" animBg="1"/>
      <p:bldP spid="204" grpId="0" animBg="1"/>
      <p:bldP spid="205" grpId="0" animBg="1"/>
      <p:bldP spid="206" grpId="0"/>
      <p:bldP spid="220" grpId="0"/>
      <p:bldP spid="221" grpId="0"/>
      <p:bldP spid="222" grpId="0"/>
      <p:bldP spid="223" grpId="0"/>
      <p:bldP spid="228" grpId="0" animBg="1"/>
      <p:bldP spid="230" grpId="0" animBg="1"/>
      <p:bldP spid="231" grpId="0" animBg="1"/>
      <p:bldP spid="232" grpId="0" animBg="1"/>
      <p:bldP spid="233" grpId="0"/>
      <p:bldP spid="240" grpId="0" animBg="1"/>
      <p:bldP spid="242" grpId="0" animBg="1"/>
      <p:bldP spid="2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Worst-case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8113568" cy="4351338"/>
              </a:xfrm>
            </p:spPr>
            <p:txBody>
              <a:bodyPr/>
              <a:lstStyle/>
              <a:p>
                <a:r>
                  <a:rPr lang="en-US" dirty="0"/>
                  <a:t>Goal: Design a function </a:t>
                </a:r>
                <a14:m>
                  <m:oMath xmlns:m="http://schemas.openxmlformats.org/officeDocument/2006/math">
                    <m:r>
                      <a:rPr lang="en-US" i="1">
                        <a:solidFill>
                          <a:srgbClr val="7030A0"/>
                        </a:solidFill>
                        <a:latin typeface="Cambria Math" panose="02040503050406030204" pitchFamily="18" charset="0"/>
                      </a:rPr>
                      <m:t>h</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𝑈</m:t>
                    </m:r>
                    <m:r>
                      <a:rPr lang="en-US" i="1">
                        <a:solidFill>
                          <a:srgbClr val="7030A0"/>
                        </a:solidFill>
                        <a:latin typeface="Cambria Math" panose="02040503050406030204" pitchFamily="18" charset="0"/>
                      </a:rPr>
                      <m:t>→</m:t>
                    </m:r>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1, …, </m:t>
                        </m:r>
                        <m:r>
                          <a:rPr lang="en-US" i="1">
                            <a:solidFill>
                              <a:srgbClr val="7030A0"/>
                            </a:solidFill>
                            <a:latin typeface="Cambria Math" panose="02040503050406030204" pitchFamily="18" charset="0"/>
                          </a:rPr>
                          <m:t>𝑛</m:t>
                        </m:r>
                      </m:e>
                    </m:d>
                  </m:oMath>
                </a14:m>
                <a:r>
                  <a:rPr lang="en-US" dirty="0">
                    <a:solidFill>
                      <a:schemeClr val="accent4"/>
                    </a:solidFill>
                  </a:rPr>
                  <a:t> </a:t>
                </a:r>
                <a:r>
                  <a:rPr lang="en-US" dirty="0"/>
                  <a:t>so that:</a:t>
                </a:r>
              </a:p>
              <a:p>
                <a:pPr lvl="1"/>
                <a:r>
                  <a:rPr lang="en-US" dirty="0"/>
                  <a:t>No matter what input (fewer than n items of U) a bad guy chooses, the buckets will be balanced.</a:t>
                </a:r>
              </a:p>
              <a:p>
                <a:pPr lvl="1"/>
                <a:r>
                  <a:rPr lang="en-US" dirty="0"/>
                  <a:t>Here, balanced means O(1) entries per bucket.</a:t>
                </a:r>
              </a:p>
              <a:p>
                <a:pPr marL="457200" lvl="1" indent="0">
                  <a:buNone/>
                </a:pPr>
                <a:endParaRPr lang="en-US" dirty="0">
                  <a:solidFill>
                    <a:schemeClr val="accent4"/>
                  </a:solidFill>
                </a:endParaRPr>
              </a:p>
              <a:p>
                <a:r>
                  <a:rPr lang="en-US" dirty="0"/>
                  <a:t>If we had this, then we’d achieve our dream of O(1) </a:t>
                </a:r>
                <a:r>
                  <a:rPr lang="en-US" dirty="0">
                    <a:solidFill>
                      <a:schemeClr val="accent1"/>
                    </a:solidFill>
                  </a:rPr>
                  <a:t>INSERT</a:t>
                </a:r>
                <a:r>
                  <a:rPr lang="en-US" dirty="0"/>
                  <a:t>/</a:t>
                </a:r>
                <a:r>
                  <a:rPr lang="en-US" dirty="0">
                    <a:solidFill>
                      <a:schemeClr val="accent4"/>
                    </a:solidFill>
                  </a:rPr>
                  <a:t>DELETE</a:t>
                </a:r>
                <a:r>
                  <a:rPr lang="en-US" dirty="0"/>
                  <a:t>/</a:t>
                </a:r>
                <a:r>
                  <a:rPr lang="en-US" dirty="0">
                    <a:solidFill>
                      <a:srgbClr val="FF0000"/>
                    </a:solidFill>
                  </a:rPr>
                  <a:t>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8113568" cy="4351338"/>
              </a:xfrm>
              <a:blipFill>
                <a:blip r:embed="rId2"/>
                <a:stretch>
                  <a:fillRect l="-1408" t="-2632" r="-156"/>
                </a:stretch>
              </a:blipFill>
            </p:spPr>
            <p:txBody>
              <a:bodyPr/>
              <a:lstStyle/>
              <a:p>
                <a:r>
                  <a:rPr lang="en-US">
                    <a:noFill/>
                  </a:rPr>
                  <a:t> </a:t>
                </a:r>
              </a:p>
            </p:txBody>
          </p:sp>
        </mc:Fallback>
      </mc:AlternateContent>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97311" y="4473658"/>
            <a:ext cx="2874878" cy="2464181"/>
          </a:xfrm>
          <a:prstGeom prst="rect">
            <a:avLst/>
          </a:prstGeom>
        </p:spPr>
      </p:pic>
      <p:sp>
        <p:nvSpPr>
          <p:cNvPr id="5" name="TextBox 4"/>
          <p:cNvSpPr txBox="1"/>
          <p:nvPr/>
        </p:nvSpPr>
        <p:spPr>
          <a:xfrm>
            <a:off x="628650" y="4910564"/>
            <a:ext cx="3367864" cy="830997"/>
          </a:xfrm>
          <a:prstGeom prst="rect">
            <a:avLst/>
          </a:prstGeom>
          <a:noFill/>
        </p:spPr>
        <p:txBody>
          <a:bodyPr wrap="square" rtlCol="0">
            <a:spAutoFit/>
          </a:bodyPr>
          <a:lstStyle/>
          <a:p>
            <a:pPr algn="ctr"/>
            <a:r>
              <a:rPr lang="en-US" sz="2400" dirty="0"/>
              <a:t>Can you come up with such a function?</a:t>
            </a:r>
          </a:p>
        </p:txBody>
      </p:sp>
      <p:pic>
        <p:nvPicPr>
          <p:cNvPr id="6" name="Picture 5">
            <a:extLst>
              <a:ext uri="{FF2B5EF4-FFF2-40B4-BE49-F238E27FC236}">
                <a16:creationId xmlns:a16="http://schemas.microsoft.com/office/drawing/2014/main" id="{0EDAA9D4-4C54-0C49-BF94-61E8D6FE159C}"/>
              </a:ext>
            </a:extLst>
          </p:cNvPr>
          <p:cNvPicPr>
            <a:picLocks noChangeAspect="1"/>
          </p:cNvPicPr>
          <p:nvPr/>
        </p:nvPicPr>
        <p:blipFill>
          <a:blip r:embed="rId4"/>
          <a:stretch>
            <a:fillRect/>
          </a:stretch>
        </p:blipFill>
        <p:spPr>
          <a:xfrm>
            <a:off x="902882" y="5705748"/>
            <a:ext cx="2819400" cy="850900"/>
          </a:xfrm>
          <a:prstGeom prst="rect">
            <a:avLst/>
          </a:prstGeom>
        </p:spPr>
      </p:pic>
      <p:sp>
        <p:nvSpPr>
          <p:cNvPr id="7" name="TextBox 6">
            <a:extLst>
              <a:ext uri="{FF2B5EF4-FFF2-40B4-BE49-F238E27FC236}">
                <a16:creationId xmlns:a16="http://schemas.microsoft.com/office/drawing/2014/main" id="{F86B6539-90B5-6145-A524-2D814BE98EA5}"/>
              </a:ext>
            </a:extLst>
          </p:cNvPr>
          <p:cNvSpPr txBox="1"/>
          <p:nvPr/>
        </p:nvSpPr>
        <p:spPr>
          <a:xfrm>
            <a:off x="1018903" y="6480922"/>
            <a:ext cx="3553097" cy="369332"/>
          </a:xfrm>
          <a:prstGeom prst="rect">
            <a:avLst/>
          </a:prstGeom>
          <a:noFill/>
        </p:spPr>
        <p:txBody>
          <a:bodyPr wrap="square" rtlCol="0">
            <a:spAutoFit/>
          </a:bodyPr>
          <a:lstStyle/>
          <a:p>
            <a:r>
              <a:rPr lang="en-US" dirty="0"/>
              <a:t>Think-Pair-Share Terrapins</a:t>
            </a:r>
          </a:p>
        </p:txBody>
      </p:sp>
    </p:spTree>
    <p:extLst>
      <p:ext uri="{BB962C8B-B14F-4D97-AF65-F5344CB8AC3E}">
        <p14:creationId xmlns:p14="http://schemas.microsoft.com/office/powerpoint/2010/main" val="20596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5" grpId="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	</a:t>
            </a:r>
          </a:p>
        </p:txBody>
      </p:sp>
      <p:sp>
        <p:nvSpPr>
          <p:cNvPr id="5" name="Content Placeholder 4">
            <a:extLst>
              <a:ext uri="{FF2B5EF4-FFF2-40B4-BE49-F238E27FC236}">
                <a16:creationId xmlns:a16="http://schemas.microsoft.com/office/drawing/2014/main" id="{D77E1052-E056-D245-84D1-FC1DE9D8C12A}"/>
              </a:ext>
            </a:extLst>
          </p:cNvPr>
          <p:cNvSpPr>
            <a:spLocks noGrp="1"/>
          </p:cNvSpPr>
          <p:nvPr>
            <p:ph idx="1"/>
          </p:nvPr>
        </p:nvSpPr>
        <p:spPr/>
        <p:txBody>
          <a:bodyPr/>
          <a:lstStyle/>
          <a:p>
            <a:r>
              <a:rPr lang="en-US" dirty="0"/>
              <a:t>HW3 is out!  Due Friday.</a:t>
            </a:r>
          </a:p>
          <a:p>
            <a:endParaRPr lang="en-US" dirty="0"/>
          </a:p>
        </p:txBody>
      </p:sp>
    </p:spTree>
    <p:extLst>
      <p:ext uri="{BB962C8B-B14F-4D97-AF65-F5344CB8AC3E}">
        <p14:creationId xmlns:p14="http://schemas.microsoft.com/office/powerpoint/2010/main" val="766278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impossible!</a:t>
            </a: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72540B75-7634-8F4F-A55B-520372F5179D}"/>
              </a:ext>
            </a:extLst>
          </p:cNvPr>
          <p:cNvPicPr>
            <a:picLocks noChangeAspect="1"/>
          </p:cNvPicPr>
          <p:nvPr/>
        </p:nvPicPr>
        <p:blipFill>
          <a:blip r:embed="rId2"/>
          <a:stretch>
            <a:fillRect/>
          </a:stretch>
        </p:blipFill>
        <p:spPr>
          <a:xfrm>
            <a:off x="0" y="1707444"/>
            <a:ext cx="9144000" cy="5150556"/>
          </a:xfrm>
          <a:prstGeom prst="rect">
            <a:avLst/>
          </a:prstGeom>
        </p:spPr>
      </p:pic>
      <p:grpSp>
        <p:nvGrpSpPr>
          <p:cNvPr id="18" name="Group 17">
            <a:extLst>
              <a:ext uri="{FF2B5EF4-FFF2-40B4-BE49-F238E27FC236}">
                <a16:creationId xmlns:a16="http://schemas.microsoft.com/office/drawing/2014/main" id="{D1AC7192-24C4-1348-A0DF-DCFE8139BEE9}"/>
              </a:ext>
            </a:extLst>
          </p:cNvPr>
          <p:cNvGrpSpPr/>
          <p:nvPr/>
        </p:nvGrpSpPr>
        <p:grpSpPr>
          <a:xfrm rot="15310591" flipV="1">
            <a:off x="6650860" y="158393"/>
            <a:ext cx="3249265" cy="3334460"/>
            <a:chOff x="5735907" y="2322608"/>
            <a:chExt cx="3346699" cy="2860172"/>
          </a:xfrm>
        </p:grpSpPr>
        <p:sp>
          <p:nvSpPr>
            <p:cNvPr id="9" name="Rectangle 8">
              <a:extLst>
                <a:ext uri="{FF2B5EF4-FFF2-40B4-BE49-F238E27FC236}">
                  <a16:creationId xmlns:a16="http://schemas.microsoft.com/office/drawing/2014/main" id="{92A4AF71-93FD-CA46-8FBF-45A6A9442F6F}"/>
                </a:ext>
              </a:extLst>
            </p:cNvPr>
            <p:cNvSpPr/>
            <p:nvPr/>
          </p:nvSpPr>
          <p:spPr>
            <a:xfrm rot="10818864">
              <a:off x="5735907" y="468590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578BC90D-A295-F44B-814B-C326D7D47D2F}"/>
                </a:ext>
              </a:extLst>
            </p:cNvPr>
            <p:cNvCxnSpPr/>
            <p:nvPr/>
          </p:nvCxnSpPr>
          <p:spPr>
            <a:xfrm>
              <a:off x="6397728" y="4929117"/>
              <a:ext cx="494308" cy="0"/>
            </a:xfrm>
            <a:prstGeom prst="straightConnector1">
              <a:avLst/>
            </a:prstGeom>
            <a:ln w="3810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CF563AA-52A7-3142-8018-030228958736}"/>
                </a:ext>
              </a:extLst>
            </p:cNvPr>
            <p:cNvSpPr/>
            <p:nvPr/>
          </p:nvSpPr>
          <p:spPr>
            <a:xfrm rot="8589691">
              <a:off x="7974139" y="4516983"/>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23</a:t>
              </a:r>
              <a:endParaRPr lang="en-US" dirty="0">
                <a:solidFill>
                  <a:schemeClr val="tx1"/>
                </a:solidFill>
              </a:endParaRPr>
            </a:p>
          </p:txBody>
        </p:sp>
        <p:sp>
          <p:nvSpPr>
            <p:cNvPr id="12" name="Rectangle 11">
              <a:extLst>
                <a:ext uri="{FF2B5EF4-FFF2-40B4-BE49-F238E27FC236}">
                  <a16:creationId xmlns:a16="http://schemas.microsoft.com/office/drawing/2014/main" id="{68608EE4-21DA-9441-879D-7E3E9101EA23}"/>
                </a:ext>
              </a:extLst>
            </p:cNvPr>
            <p:cNvSpPr/>
            <p:nvPr/>
          </p:nvSpPr>
          <p:spPr>
            <a:xfrm rot="10891716">
              <a:off x="6905214" y="4685908"/>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13" name="Rectangle 12">
              <a:extLst>
                <a:ext uri="{FF2B5EF4-FFF2-40B4-BE49-F238E27FC236}">
                  <a16:creationId xmlns:a16="http://schemas.microsoft.com/office/drawing/2014/main" id="{851F220F-9913-3B47-A479-1439B720E916}"/>
                </a:ext>
              </a:extLst>
            </p:cNvPr>
            <p:cNvSpPr/>
            <p:nvPr/>
          </p:nvSpPr>
          <p:spPr>
            <a:xfrm rot="6144869">
              <a:off x="8449239" y="3719823"/>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7B222B89-1CF1-D34E-B237-7BA2CE398BAA}"/>
                </a:ext>
              </a:extLst>
            </p:cNvPr>
            <p:cNvCxnSpPr/>
            <p:nvPr/>
          </p:nvCxnSpPr>
          <p:spPr>
            <a:xfrm>
              <a:off x="7605459" y="4929117"/>
              <a:ext cx="368680" cy="0"/>
            </a:xfrm>
            <a:prstGeom prst="straightConnector1">
              <a:avLst/>
            </a:prstGeom>
            <a:ln w="3810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018EDB8-137E-0741-A6DE-988ADA2B1E1D}"/>
                </a:ext>
              </a:extLst>
            </p:cNvPr>
            <p:cNvSpPr/>
            <p:nvPr/>
          </p:nvSpPr>
          <p:spPr>
            <a:xfrm rot="5647579">
              <a:off x="8534195" y="2825234"/>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93</a:t>
              </a:r>
              <a:endParaRPr lang="en-US" dirty="0">
                <a:solidFill>
                  <a:schemeClr val="tx1"/>
                </a:solidFill>
              </a:endParaRPr>
            </a:p>
          </p:txBody>
        </p:sp>
        <p:cxnSp>
          <p:nvCxnSpPr>
            <p:cNvPr id="17" name="Straight Arrow Connector 16">
              <a:extLst>
                <a:ext uri="{FF2B5EF4-FFF2-40B4-BE49-F238E27FC236}">
                  <a16:creationId xmlns:a16="http://schemas.microsoft.com/office/drawing/2014/main" id="{4F84FA4B-84D5-674D-ABA5-19F299832945}"/>
                </a:ext>
              </a:extLst>
            </p:cNvPr>
            <p:cNvCxnSpPr/>
            <p:nvPr/>
          </p:nvCxnSpPr>
          <p:spPr>
            <a:xfrm flipH="1" flipV="1">
              <a:off x="8839097" y="2322608"/>
              <a:ext cx="4777" cy="418581"/>
            </a:xfrm>
            <a:prstGeom prst="straightConnector1">
              <a:avLst/>
            </a:prstGeom>
            <a:ln w="3810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71FCFB59-4725-9D4F-8E23-89784D9EB26E}"/>
              </a:ext>
            </a:extLst>
          </p:cNvPr>
          <p:cNvSpPr txBox="1"/>
          <p:nvPr/>
        </p:nvSpPr>
        <p:spPr>
          <a:xfrm>
            <a:off x="4968443" y="5000996"/>
            <a:ext cx="3893127" cy="1569660"/>
          </a:xfrm>
          <a:prstGeom prst="rect">
            <a:avLst/>
          </a:prstGeom>
          <a:solidFill>
            <a:schemeClr val="bg1"/>
          </a:solidFill>
          <a:ln>
            <a:solidFill>
              <a:schemeClr val="tx1"/>
            </a:solidFill>
          </a:ln>
        </p:spPr>
        <p:txBody>
          <a:bodyPr wrap="square" rtlCol="0">
            <a:spAutoFit/>
          </a:bodyPr>
          <a:lstStyle/>
          <a:p>
            <a:pPr algn="ctr"/>
            <a:r>
              <a:rPr lang="en-US" sz="3200" dirty="0"/>
              <a:t>No deterministic hash function can defeat worst-case input!</a:t>
            </a:r>
          </a:p>
        </p:txBody>
      </p:sp>
      <p:cxnSp>
        <p:nvCxnSpPr>
          <p:cNvPr id="21" name="Straight Arrow Connector 20">
            <a:extLst>
              <a:ext uri="{FF2B5EF4-FFF2-40B4-BE49-F238E27FC236}">
                <a16:creationId xmlns:a16="http://schemas.microsoft.com/office/drawing/2014/main" id="{66B45120-7664-F544-A23B-990D882A3C16}"/>
              </a:ext>
            </a:extLst>
          </p:cNvPr>
          <p:cNvCxnSpPr>
            <a:cxnSpLocks/>
            <a:stCxn id="11" idx="1"/>
            <a:endCxn id="13" idx="3"/>
          </p:cNvCxnSpPr>
          <p:nvPr/>
        </p:nvCxnSpPr>
        <p:spPr>
          <a:xfrm flipV="1">
            <a:off x="7011989" y="788866"/>
            <a:ext cx="376002" cy="248834"/>
          </a:xfrm>
          <a:prstGeom prst="straightConnector1">
            <a:avLst/>
          </a:prstGeom>
          <a:ln w="3810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09CFB5D-4A95-1844-B406-CFFB4FED6601}"/>
              </a:ext>
            </a:extLst>
          </p:cNvPr>
          <p:cNvCxnSpPr>
            <a:cxnSpLocks/>
            <a:stCxn id="13" idx="1"/>
            <a:endCxn id="16" idx="3"/>
          </p:cNvCxnSpPr>
          <p:nvPr/>
        </p:nvCxnSpPr>
        <p:spPr>
          <a:xfrm flipV="1">
            <a:off x="8020086" y="395044"/>
            <a:ext cx="334875" cy="68440"/>
          </a:xfrm>
          <a:prstGeom prst="straightConnector1">
            <a:avLst/>
          </a:prstGeom>
          <a:ln w="3810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21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6850684" y="3697024"/>
            <a:ext cx="548043" cy="2760848"/>
            <a:chOff x="5336275" y="3684896"/>
            <a:chExt cx="548043" cy="2866025"/>
          </a:xfrm>
        </p:grpSpPr>
        <p:sp>
          <p:nvSpPr>
            <p:cNvPr id="35" name="Rectangle 3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71497" y="93571"/>
            <a:ext cx="7886700" cy="1067888"/>
          </a:xfrm>
        </p:spPr>
        <p:txBody>
          <a:bodyPr>
            <a:normAutofit/>
          </a:bodyPr>
          <a:lstStyle/>
          <a:p>
            <a:r>
              <a:rPr lang="en-US" sz="3600" dirty="0"/>
              <a:t>We really can’t beat the bad guy here.</a:t>
            </a:r>
          </a:p>
        </p:txBody>
      </p:sp>
      <p:sp>
        <p:nvSpPr>
          <p:cNvPr id="4" name="Oval 3"/>
          <p:cNvSpPr/>
          <p:nvPr/>
        </p:nvSpPr>
        <p:spPr>
          <a:xfrm>
            <a:off x="571497" y="3507475"/>
            <a:ext cx="3111690" cy="312617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p:txBody>
      </p:sp>
      <p:sp>
        <p:nvSpPr>
          <p:cNvPr id="5" name="TextBox 4"/>
          <p:cNvSpPr txBox="1"/>
          <p:nvPr/>
        </p:nvSpPr>
        <p:spPr>
          <a:xfrm>
            <a:off x="3298061" y="6264318"/>
            <a:ext cx="1201856" cy="369332"/>
          </a:xfrm>
          <a:prstGeom prst="rect">
            <a:avLst/>
          </a:prstGeom>
          <a:noFill/>
        </p:spPr>
        <p:txBody>
          <a:bodyPr wrap="square" rtlCol="0">
            <a:spAutoFit/>
          </a:bodyPr>
          <a:lstStyle/>
          <a:p>
            <a:r>
              <a:rPr lang="en-US"/>
              <a:t>Universe U</a:t>
            </a:r>
            <a:endParaRPr lang="en-US" dirty="0"/>
          </a:p>
        </p:txBody>
      </p:sp>
      <p:sp>
        <p:nvSpPr>
          <p:cNvPr id="11" name="TextBox 10"/>
          <p:cNvSpPr txBox="1"/>
          <p:nvPr/>
        </p:nvSpPr>
        <p:spPr>
          <a:xfrm>
            <a:off x="4580224" y="3536952"/>
            <a:ext cx="2702566" cy="461665"/>
          </a:xfrm>
          <a:prstGeom prst="rect">
            <a:avLst/>
          </a:prstGeom>
          <a:noFill/>
        </p:spPr>
        <p:txBody>
          <a:bodyPr wrap="square" rtlCol="0">
            <a:spAutoFit/>
          </a:bodyPr>
          <a:lstStyle/>
          <a:p>
            <a:r>
              <a:rPr lang="en-US" sz="2400">
                <a:solidFill>
                  <a:srgbClr val="7030A0"/>
                </a:solidFill>
              </a:rPr>
              <a:t>h(x)</a:t>
            </a:r>
            <a:endParaRPr lang="en-US" sz="2400" dirty="0">
              <a:solidFill>
                <a:srgbClr val="7030A0"/>
              </a:solidFill>
            </a:endParaRPr>
          </a:p>
        </p:txBody>
      </p:sp>
      <p:sp>
        <p:nvSpPr>
          <p:cNvPr id="15" name="Rectangle 14"/>
          <p:cNvSpPr/>
          <p:nvPr/>
        </p:nvSpPr>
        <p:spPr>
          <a:xfrm>
            <a:off x="6846062" y="3695376"/>
            <a:ext cx="545910" cy="552170"/>
          </a:xfrm>
          <a:prstGeom prst="rect">
            <a:avLst/>
          </a:prstGeom>
          <a:pattFill prst="pct90">
            <a:fgClr>
              <a:srgbClr val="FFC000"/>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46062" y="4247548"/>
            <a:ext cx="545910" cy="552170"/>
          </a:xfrm>
          <a:prstGeom prst="rect">
            <a:avLst/>
          </a:prstGeom>
          <a:pattFill prst="wdDnDiag">
            <a:fgClr>
              <a:srgbClr val="FF0000"/>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46915" y="4799717"/>
            <a:ext cx="545910" cy="552170"/>
          </a:xfrm>
          <a:prstGeom prst="rect">
            <a:avLst/>
          </a:prstGeom>
          <a:pattFill prst="solidDmnd">
            <a:fgClr>
              <a:schemeClr val="accent4">
                <a:lumMod val="60000"/>
                <a:lumOff val="40000"/>
              </a:schemeClr>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48195" y="5351887"/>
            <a:ext cx="545910" cy="552170"/>
          </a:xfrm>
          <a:prstGeom prst="rect">
            <a:avLst/>
          </a:prstGeom>
          <a:pattFill prst="pct80">
            <a:fgClr>
              <a:srgbClr val="7030A0"/>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846915" y="5904056"/>
            <a:ext cx="545910" cy="552170"/>
          </a:xfrm>
          <a:prstGeom prst="rect">
            <a:avLst/>
          </a:prstGeom>
          <a:pattFill prst="dkHorz">
            <a:fgClr>
              <a:srgbClr val="92D050"/>
            </a:fgClr>
            <a:bgClr>
              <a:schemeClr val="bg1"/>
            </a:bgClr>
          </a:patt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p:cNvSpPr/>
          <p:nvPr/>
        </p:nvSpPr>
        <p:spPr>
          <a:xfrm>
            <a:off x="7555745" y="3590202"/>
            <a:ext cx="573206" cy="2866024"/>
          </a:xfrm>
          <a:prstGeom prst="rightBrace">
            <a:avLst>
              <a:gd name="adj1" fmla="val 8333"/>
              <a:gd name="adj2" fmla="val 14220"/>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8128951" y="3793572"/>
            <a:ext cx="1211233" cy="355778"/>
          </a:xfrm>
          <a:prstGeom prst="rect">
            <a:avLst/>
          </a:prstGeom>
          <a:noFill/>
        </p:spPr>
        <p:txBody>
          <a:bodyPr wrap="square" rtlCol="0">
            <a:spAutoFit/>
          </a:bodyPr>
          <a:lstStyle/>
          <a:p>
            <a:r>
              <a:rPr lang="en-US" dirty="0">
                <a:solidFill>
                  <a:schemeClr val="accent4"/>
                </a:solidFill>
              </a:rPr>
              <a:t>n buckets</a:t>
            </a:r>
          </a:p>
        </p:txBody>
      </p:sp>
      <p:sp>
        <p:nvSpPr>
          <p:cNvPr id="28" name="Freeform 27"/>
          <p:cNvSpPr/>
          <p:nvPr/>
        </p:nvSpPr>
        <p:spPr>
          <a:xfrm>
            <a:off x="551019" y="4270133"/>
            <a:ext cx="1703657" cy="1827309"/>
          </a:xfrm>
          <a:custGeom>
            <a:avLst/>
            <a:gdLst>
              <a:gd name="connsiteX0" fmla="*/ 1537088 w 1703657"/>
              <a:gd name="connsiteY0" fmla="*/ 179037 h 1827309"/>
              <a:gd name="connsiteX1" fmla="*/ 1455202 w 1703657"/>
              <a:gd name="connsiteY1" fmla="*/ 752243 h 1827309"/>
              <a:gd name="connsiteX2" fmla="*/ 1700862 w 1703657"/>
              <a:gd name="connsiteY2" fmla="*/ 1407336 h 1827309"/>
              <a:gd name="connsiteX3" fmla="*/ 1264133 w 1703657"/>
              <a:gd name="connsiteY3" fmla="*/ 1666643 h 1827309"/>
              <a:gd name="connsiteX4" fmla="*/ 363381 w 1703657"/>
              <a:gd name="connsiteY4" fmla="*/ 1789473 h 1827309"/>
              <a:gd name="connsiteX5" fmla="*/ 8539 w 1703657"/>
              <a:gd name="connsiteY5" fmla="*/ 984255 h 1827309"/>
              <a:gd name="connsiteX6" fmla="*/ 145017 w 1703657"/>
              <a:gd name="connsiteY6" fmla="*/ 192685 h 1827309"/>
              <a:gd name="connsiteX7" fmla="*/ 527154 w 1703657"/>
              <a:gd name="connsiteY7" fmla="*/ 342810 h 1827309"/>
              <a:gd name="connsiteX8" fmla="*/ 1168599 w 1703657"/>
              <a:gd name="connsiteY8" fmla="*/ 1616 h 1827309"/>
              <a:gd name="connsiteX9" fmla="*/ 1591680 w 1703657"/>
              <a:gd name="connsiteY9" fmla="*/ 219980 h 1827309"/>
              <a:gd name="connsiteX10" fmla="*/ 1537088 w 1703657"/>
              <a:gd name="connsiteY10" fmla="*/ 356458 h 1827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3657" h="1827309">
                <a:moveTo>
                  <a:pt x="1537088" y="179037"/>
                </a:moveTo>
                <a:cubicBezTo>
                  <a:pt x="1482497" y="363282"/>
                  <a:pt x="1427906" y="547527"/>
                  <a:pt x="1455202" y="752243"/>
                </a:cubicBezTo>
                <a:cubicBezTo>
                  <a:pt x="1482498" y="956960"/>
                  <a:pt x="1732707" y="1254936"/>
                  <a:pt x="1700862" y="1407336"/>
                </a:cubicBezTo>
                <a:cubicBezTo>
                  <a:pt x="1669017" y="1559736"/>
                  <a:pt x="1487046" y="1602954"/>
                  <a:pt x="1264133" y="1666643"/>
                </a:cubicBezTo>
                <a:cubicBezTo>
                  <a:pt x="1041220" y="1730332"/>
                  <a:pt x="572647" y="1903204"/>
                  <a:pt x="363381" y="1789473"/>
                </a:cubicBezTo>
                <a:cubicBezTo>
                  <a:pt x="154115" y="1675742"/>
                  <a:pt x="44933" y="1250386"/>
                  <a:pt x="8539" y="984255"/>
                </a:cubicBezTo>
                <a:cubicBezTo>
                  <a:pt x="-27855" y="718124"/>
                  <a:pt x="58581" y="299592"/>
                  <a:pt x="145017" y="192685"/>
                </a:cubicBezTo>
                <a:cubicBezTo>
                  <a:pt x="231453" y="85778"/>
                  <a:pt x="356557" y="374655"/>
                  <a:pt x="527154" y="342810"/>
                </a:cubicBezTo>
                <a:cubicBezTo>
                  <a:pt x="697751" y="310965"/>
                  <a:pt x="991178" y="22088"/>
                  <a:pt x="1168599" y="1616"/>
                </a:cubicBezTo>
                <a:cubicBezTo>
                  <a:pt x="1346020" y="-18856"/>
                  <a:pt x="1530265" y="160840"/>
                  <a:pt x="1591680" y="219980"/>
                </a:cubicBezTo>
                <a:cubicBezTo>
                  <a:pt x="1653095" y="279120"/>
                  <a:pt x="1595091" y="317789"/>
                  <a:pt x="1537088" y="356458"/>
                </a:cubicBezTo>
              </a:path>
            </a:pathLst>
          </a:custGeom>
          <a:pattFill prst="solidDmnd">
            <a:fgClr>
              <a:schemeClr val="accent4">
                <a:lumMod val="60000"/>
                <a:lumOff val="4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707314" y="3509481"/>
            <a:ext cx="2752182" cy="1173372"/>
          </a:xfrm>
          <a:custGeom>
            <a:avLst/>
            <a:gdLst>
              <a:gd name="connsiteX0" fmla="*/ 2745570 w 2752182"/>
              <a:gd name="connsiteY0" fmla="*/ 721325 h 1173372"/>
              <a:gd name="connsiteX1" fmla="*/ 2336137 w 2752182"/>
              <a:gd name="connsiteY1" fmla="*/ 1035223 h 1173372"/>
              <a:gd name="connsiteX2" fmla="*/ 1503623 w 2752182"/>
              <a:gd name="connsiteY2" fmla="*/ 926041 h 1173372"/>
              <a:gd name="connsiteX3" fmla="*/ 998656 w 2752182"/>
              <a:gd name="connsiteY3" fmla="*/ 871450 h 1173372"/>
              <a:gd name="connsiteX4" fmla="*/ 480041 w 2752182"/>
              <a:gd name="connsiteY4" fmla="*/ 1171701 h 1173372"/>
              <a:gd name="connsiteX5" fmla="*/ 2370 w 2752182"/>
              <a:gd name="connsiteY5" fmla="*/ 966985 h 1173372"/>
              <a:gd name="connsiteX6" fmla="*/ 329916 w 2752182"/>
              <a:gd name="connsiteY6" fmla="*/ 448370 h 1173372"/>
              <a:gd name="connsiteX7" fmla="*/ 1053247 w 2752182"/>
              <a:gd name="connsiteY7" fmla="*/ 38937 h 1173372"/>
              <a:gd name="connsiteX8" fmla="*/ 1899408 w 2752182"/>
              <a:gd name="connsiteY8" fmla="*/ 66232 h 1173372"/>
              <a:gd name="connsiteX9" fmla="*/ 2540853 w 2752182"/>
              <a:gd name="connsiteY9" fmla="*/ 475665 h 1173372"/>
              <a:gd name="connsiteX10" fmla="*/ 2745570 w 2752182"/>
              <a:gd name="connsiteY10" fmla="*/ 721325 h 1173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2182" h="1173372">
                <a:moveTo>
                  <a:pt x="2745570" y="721325"/>
                </a:moveTo>
                <a:cubicBezTo>
                  <a:pt x="2711451" y="814585"/>
                  <a:pt x="2543128" y="1001104"/>
                  <a:pt x="2336137" y="1035223"/>
                </a:cubicBezTo>
                <a:cubicBezTo>
                  <a:pt x="2129146" y="1069342"/>
                  <a:pt x="1726536" y="953337"/>
                  <a:pt x="1503623" y="926041"/>
                </a:cubicBezTo>
                <a:cubicBezTo>
                  <a:pt x="1280709" y="898746"/>
                  <a:pt x="1169253" y="830507"/>
                  <a:pt x="998656" y="871450"/>
                </a:cubicBezTo>
                <a:cubicBezTo>
                  <a:pt x="828059" y="912393"/>
                  <a:pt x="646089" y="1155779"/>
                  <a:pt x="480041" y="1171701"/>
                </a:cubicBezTo>
                <a:cubicBezTo>
                  <a:pt x="313993" y="1187623"/>
                  <a:pt x="27391" y="1087540"/>
                  <a:pt x="2370" y="966985"/>
                </a:cubicBezTo>
                <a:cubicBezTo>
                  <a:pt x="-22651" y="846430"/>
                  <a:pt x="154770" y="603045"/>
                  <a:pt x="329916" y="448370"/>
                </a:cubicBezTo>
                <a:cubicBezTo>
                  <a:pt x="505062" y="293695"/>
                  <a:pt x="791665" y="102627"/>
                  <a:pt x="1053247" y="38937"/>
                </a:cubicBezTo>
                <a:cubicBezTo>
                  <a:pt x="1314829" y="-24753"/>
                  <a:pt x="1651474" y="-6556"/>
                  <a:pt x="1899408" y="66232"/>
                </a:cubicBezTo>
                <a:cubicBezTo>
                  <a:pt x="2147342" y="139020"/>
                  <a:pt x="2404375" y="366483"/>
                  <a:pt x="2540853" y="475665"/>
                </a:cubicBezTo>
                <a:cubicBezTo>
                  <a:pt x="2677331" y="584847"/>
                  <a:pt x="2779689" y="628065"/>
                  <a:pt x="2745570" y="721325"/>
                </a:cubicBezTo>
                <a:close/>
              </a:path>
            </a:pathLst>
          </a:custGeom>
          <a:pattFill prst="pct90">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V="1">
            <a:off x="2634018" y="3971461"/>
            <a:ext cx="4484999" cy="124706"/>
          </a:xfrm>
          <a:prstGeom prst="straightConnector1">
            <a:avLst/>
          </a:prstGeom>
          <a:ln w="508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731166" y="4044693"/>
            <a:ext cx="2841941" cy="646331"/>
          </a:xfrm>
          <a:prstGeom prst="rect">
            <a:avLst/>
          </a:prstGeom>
          <a:noFill/>
        </p:spPr>
        <p:txBody>
          <a:bodyPr wrap="square" rtlCol="0">
            <a:spAutoFit/>
          </a:bodyPr>
          <a:lstStyle/>
          <a:p>
            <a:r>
              <a:rPr lang="en-US" dirty="0">
                <a:solidFill>
                  <a:srgbClr val="7030A0"/>
                </a:solidFill>
              </a:rPr>
              <a:t>These are all the things that hash to the first bucket.</a:t>
            </a:r>
          </a:p>
        </p:txBody>
      </p:sp>
      <p:sp>
        <p:nvSpPr>
          <p:cNvPr id="27" name="Freeform 26"/>
          <p:cNvSpPr/>
          <p:nvPr/>
        </p:nvSpPr>
        <p:spPr>
          <a:xfrm>
            <a:off x="2052262" y="4270227"/>
            <a:ext cx="1642287" cy="1803746"/>
          </a:xfrm>
          <a:custGeom>
            <a:avLst/>
            <a:gdLst>
              <a:gd name="connsiteX0" fmla="*/ 49493 w 1642287"/>
              <a:gd name="connsiteY0" fmla="*/ 165295 h 1803746"/>
              <a:gd name="connsiteX1" fmla="*/ 22198 w 1642287"/>
              <a:gd name="connsiteY1" fmla="*/ 683910 h 1803746"/>
              <a:gd name="connsiteX2" fmla="*/ 185971 w 1642287"/>
              <a:gd name="connsiteY2" fmla="*/ 1366298 h 1803746"/>
              <a:gd name="connsiteX3" fmla="*/ 800120 w 1642287"/>
              <a:gd name="connsiteY3" fmla="*/ 1803027 h 1803746"/>
              <a:gd name="connsiteX4" fmla="*/ 1154962 w 1642287"/>
              <a:gd name="connsiteY4" fmla="*/ 1461833 h 1803746"/>
              <a:gd name="connsiteX5" fmla="*/ 1482508 w 1642287"/>
              <a:gd name="connsiteY5" fmla="*/ 1175230 h 1803746"/>
              <a:gd name="connsiteX6" fmla="*/ 1591690 w 1642287"/>
              <a:gd name="connsiteY6" fmla="*/ 1188877 h 1803746"/>
              <a:gd name="connsiteX7" fmla="*/ 1632634 w 1642287"/>
              <a:gd name="connsiteY7" fmla="*/ 451898 h 1803746"/>
              <a:gd name="connsiteX8" fmla="*/ 1414269 w 1642287"/>
              <a:gd name="connsiteY8" fmla="*/ 1522 h 1803746"/>
              <a:gd name="connsiteX9" fmla="*/ 1032132 w 1642287"/>
              <a:gd name="connsiteY9" fmla="*/ 301773 h 1803746"/>
              <a:gd name="connsiteX10" fmla="*/ 458926 w 1642287"/>
              <a:gd name="connsiteY10" fmla="*/ 206239 h 1803746"/>
              <a:gd name="connsiteX11" fmla="*/ 49493 w 1642287"/>
              <a:gd name="connsiteY11" fmla="*/ 165295 h 180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2287" h="1803746">
                <a:moveTo>
                  <a:pt x="49493" y="165295"/>
                </a:moveTo>
                <a:cubicBezTo>
                  <a:pt x="-23295" y="244907"/>
                  <a:pt x="-548" y="483743"/>
                  <a:pt x="22198" y="683910"/>
                </a:cubicBezTo>
                <a:cubicBezTo>
                  <a:pt x="44944" y="884077"/>
                  <a:pt x="56317" y="1179779"/>
                  <a:pt x="185971" y="1366298"/>
                </a:cubicBezTo>
                <a:cubicBezTo>
                  <a:pt x="315625" y="1552817"/>
                  <a:pt x="638622" y="1787105"/>
                  <a:pt x="800120" y="1803027"/>
                </a:cubicBezTo>
                <a:cubicBezTo>
                  <a:pt x="961618" y="1818949"/>
                  <a:pt x="1041231" y="1566466"/>
                  <a:pt x="1154962" y="1461833"/>
                </a:cubicBezTo>
                <a:cubicBezTo>
                  <a:pt x="1268693" y="1357200"/>
                  <a:pt x="1409720" y="1220723"/>
                  <a:pt x="1482508" y="1175230"/>
                </a:cubicBezTo>
                <a:cubicBezTo>
                  <a:pt x="1555296" y="1129737"/>
                  <a:pt x="1566669" y="1309432"/>
                  <a:pt x="1591690" y="1188877"/>
                </a:cubicBezTo>
                <a:cubicBezTo>
                  <a:pt x="1616711" y="1068322"/>
                  <a:pt x="1662204" y="649790"/>
                  <a:pt x="1632634" y="451898"/>
                </a:cubicBezTo>
                <a:cubicBezTo>
                  <a:pt x="1603064" y="254006"/>
                  <a:pt x="1514353" y="26543"/>
                  <a:pt x="1414269" y="1522"/>
                </a:cubicBezTo>
                <a:cubicBezTo>
                  <a:pt x="1314185" y="-23499"/>
                  <a:pt x="1191356" y="267653"/>
                  <a:pt x="1032132" y="301773"/>
                </a:cubicBezTo>
                <a:cubicBezTo>
                  <a:pt x="872908" y="335893"/>
                  <a:pt x="620424" y="231260"/>
                  <a:pt x="458926" y="206239"/>
                </a:cubicBezTo>
                <a:cubicBezTo>
                  <a:pt x="297428" y="181218"/>
                  <a:pt x="122281" y="85683"/>
                  <a:pt x="49493" y="165295"/>
                </a:cubicBezTo>
                <a:close/>
              </a:path>
            </a:pathLst>
          </a:custGeom>
          <a:pattFill prst="wdDnDiag">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982639" y="5704737"/>
            <a:ext cx="1760590" cy="960396"/>
          </a:xfrm>
          <a:custGeom>
            <a:avLst/>
            <a:gdLst>
              <a:gd name="connsiteX0" fmla="*/ 1542197 w 1760590"/>
              <a:gd name="connsiteY0" fmla="*/ 914427 h 960396"/>
              <a:gd name="connsiteX1" fmla="*/ 1760561 w 1760590"/>
              <a:gd name="connsiteY1" fmla="*/ 395812 h 960396"/>
              <a:gd name="connsiteX2" fmla="*/ 1555845 w 1760590"/>
              <a:gd name="connsiteY2" fmla="*/ 204744 h 960396"/>
              <a:gd name="connsiteX3" fmla="*/ 1310185 w 1760590"/>
              <a:gd name="connsiteY3" fmla="*/ 27 h 960396"/>
              <a:gd name="connsiteX4" fmla="*/ 900752 w 1760590"/>
              <a:gd name="connsiteY4" fmla="*/ 218391 h 960396"/>
              <a:gd name="connsiteX5" fmla="*/ 191068 w 1760590"/>
              <a:gd name="connsiteY5" fmla="*/ 382164 h 960396"/>
              <a:gd name="connsiteX6" fmla="*/ 0 w 1760590"/>
              <a:gd name="connsiteY6" fmla="*/ 368517 h 960396"/>
              <a:gd name="connsiteX7" fmla="*/ 191068 w 1760590"/>
              <a:gd name="connsiteY7" fmla="*/ 614176 h 960396"/>
              <a:gd name="connsiteX8" fmla="*/ 696036 w 1760590"/>
              <a:gd name="connsiteY8" fmla="*/ 900779 h 960396"/>
              <a:gd name="connsiteX9" fmla="*/ 1542197 w 1760590"/>
              <a:gd name="connsiteY9" fmla="*/ 914427 h 960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0590" h="960396">
                <a:moveTo>
                  <a:pt x="1542197" y="914427"/>
                </a:moveTo>
                <a:cubicBezTo>
                  <a:pt x="1719618" y="830266"/>
                  <a:pt x="1758286" y="514092"/>
                  <a:pt x="1760561" y="395812"/>
                </a:cubicBezTo>
                <a:cubicBezTo>
                  <a:pt x="1762836" y="277532"/>
                  <a:pt x="1630908" y="270708"/>
                  <a:pt x="1555845" y="204744"/>
                </a:cubicBezTo>
                <a:cubicBezTo>
                  <a:pt x="1480782" y="138780"/>
                  <a:pt x="1419367" y="-2247"/>
                  <a:pt x="1310185" y="27"/>
                </a:cubicBezTo>
                <a:cubicBezTo>
                  <a:pt x="1201003" y="2301"/>
                  <a:pt x="1087271" y="154701"/>
                  <a:pt x="900752" y="218391"/>
                </a:cubicBezTo>
                <a:cubicBezTo>
                  <a:pt x="714232" y="282080"/>
                  <a:pt x="341193" y="357143"/>
                  <a:pt x="191068" y="382164"/>
                </a:cubicBezTo>
                <a:cubicBezTo>
                  <a:pt x="40943" y="407185"/>
                  <a:pt x="0" y="329848"/>
                  <a:pt x="0" y="368517"/>
                </a:cubicBezTo>
                <a:cubicBezTo>
                  <a:pt x="0" y="407186"/>
                  <a:pt x="75062" y="525466"/>
                  <a:pt x="191068" y="614176"/>
                </a:cubicBezTo>
                <a:cubicBezTo>
                  <a:pt x="307074" y="702886"/>
                  <a:pt x="475397" y="850737"/>
                  <a:pt x="696036" y="900779"/>
                </a:cubicBezTo>
                <a:cubicBezTo>
                  <a:pt x="916675" y="950821"/>
                  <a:pt x="1364776" y="998588"/>
                  <a:pt x="1542197" y="914427"/>
                </a:cubicBezTo>
                <a:close/>
              </a:path>
            </a:pathLst>
          </a:custGeom>
          <a:pattFill prst="pct80">
            <a:fgClr>
              <a:srgbClr val="7030A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617253" y="5442192"/>
            <a:ext cx="1052929" cy="1095780"/>
          </a:xfrm>
          <a:custGeom>
            <a:avLst/>
            <a:gdLst>
              <a:gd name="connsiteX0" fmla="*/ 30413 w 1052929"/>
              <a:gd name="connsiteY0" fmla="*/ 1095086 h 1095780"/>
              <a:gd name="connsiteX1" fmla="*/ 480789 w 1052929"/>
              <a:gd name="connsiteY1" fmla="*/ 890369 h 1095780"/>
              <a:gd name="connsiteX2" fmla="*/ 944813 w 1052929"/>
              <a:gd name="connsiteY2" fmla="*/ 235277 h 1095780"/>
              <a:gd name="connsiteX3" fmla="*/ 1040347 w 1052929"/>
              <a:gd name="connsiteY3" fmla="*/ 16912 h 1095780"/>
              <a:gd name="connsiteX4" fmla="*/ 740096 w 1052929"/>
              <a:gd name="connsiteY4" fmla="*/ 71504 h 1095780"/>
              <a:gd name="connsiteX5" fmla="*/ 439846 w 1052929"/>
              <a:gd name="connsiteY5" fmla="*/ 521880 h 1095780"/>
              <a:gd name="connsiteX6" fmla="*/ 180538 w 1052929"/>
              <a:gd name="connsiteY6" fmla="*/ 617414 h 1095780"/>
              <a:gd name="connsiteX7" fmla="*/ 57708 w 1052929"/>
              <a:gd name="connsiteY7" fmla="*/ 944960 h 1095780"/>
              <a:gd name="connsiteX8" fmla="*/ 30413 w 1052929"/>
              <a:gd name="connsiteY8" fmla="*/ 1095086 h 109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929" h="1095780">
                <a:moveTo>
                  <a:pt x="30413" y="1095086"/>
                </a:moveTo>
                <a:cubicBezTo>
                  <a:pt x="100926" y="1085988"/>
                  <a:pt x="328389" y="1033670"/>
                  <a:pt x="480789" y="890369"/>
                </a:cubicBezTo>
                <a:cubicBezTo>
                  <a:pt x="633189" y="747067"/>
                  <a:pt x="851553" y="380853"/>
                  <a:pt x="944813" y="235277"/>
                </a:cubicBezTo>
                <a:cubicBezTo>
                  <a:pt x="1038073" y="89701"/>
                  <a:pt x="1074466" y="44207"/>
                  <a:pt x="1040347" y="16912"/>
                </a:cubicBezTo>
                <a:cubicBezTo>
                  <a:pt x="1006228" y="-10383"/>
                  <a:pt x="840179" y="-12657"/>
                  <a:pt x="740096" y="71504"/>
                </a:cubicBezTo>
                <a:cubicBezTo>
                  <a:pt x="640013" y="155665"/>
                  <a:pt x="533106" y="430895"/>
                  <a:pt x="439846" y="521880"/>
                </a:cubicBezTo>
                <a:cubicBezTo>
                  <a:pt x="346586" y="612865"/>
                  <a:pt x="244228" y="546901"/>
                  <a:pt x="180538" y="617414"/>
                </a:cubicBezTo>
                <a:cubicBezTo>
                  <a:pt x="116848" y="687927"/>
                  <a:pt x="85003" y="867623"/>
                  <a:pt x="57708" y="944960"/>
                </a:cubicBezTo>
                <a:cubicBezTo>
                  <a:pt x="30413" y="1022297"/>
                  <a:pt x="-40100" y="1104184"/>
                  <a:pt x="30413" y="1095086"/>
                </a:cubicBezTo>
                <a:close/>
              </a:path>
            </a:pathLst>
          </a:custGeom>
          <a:pattFill prst="dkHorz">
            <a:fgClr>
              <a:srgbClr val="92D05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16200000">
            <a:off x="7350398" y="818987"/>
            <a:ext cx="2874878" cy="2464181"/>
          </a:xfrm>
          <a:prstGeom prst="rect">
            <a:avLst/>
          </a:prstGeom>
        </p:spPr>
      </p:pic>
      <p:sp>
        <p:nvSpPr>
          <p:cNvPr id="32" name="TextBox 31"/>
          <p:cNvSpPr txBox="1"/>
          <p:nvPr/>
        </p:nvSpPr>
        <p:spPr>
          <a:xfrm>
            <a:off x="571496" y="1121642"/>
            <a:ext cx="7362681" cy="2308324"/>
          </a:xfrm>
          <a:prstGeom prst="rect">
            <a:avLst/>
          </a:prstGeom>
          <a:noFill/>
        </p:spPr>
        <p:txBody>
          <a:bodyPr wrap="square" rtlCol="0">
            <a:spAutoFit/>
          </a:bodyPr>
          <a:lstStyle/>
          <a:p>
            <a:pPr marL="285750" indent="-285750">
              <a:buFont typeface="Arial" charset="0"/>
              <a:buChar char="•"/>
            </a:pPr>
            <a:r>
              <a:rPr lang="en-US" sz="2400" dirty="0"/>
              <a:t>The universe U has M items</a:t>
            </a:r>
          </a:p>
          <a:p>
            <a:pPr marL="285750" indent="-285750">
              <a:buFont typeface="Arial" charset="0"/>
              <a:buChar char="•"/>
            </a:pPr>
            <a:r>
              <a:rPr lang="en-US" sz="2400" dirty="0"/>
              <a:t>They get hashed into n buckets</a:t>
            </a:r>
          </a:p>
          <a:p>
            <a:pPr marL="285750" indent="-285750">
              <a:buFont typeface="Arial" charset="0"/>
              <a:buChar char="•"/>
            </a:pPr>
            <a:r>
              <a:rPr lang="en-US" sz="2400" dirty="0"/>
              <a:t>At least one bucket has at least M/n items hashed to it.</a:t>
            </a:r>
          </a:p>
          <a:p>
            <a:pPr marL="285750" indent="-285750">
              <a:buFont typeface="Arial" charset="0"/>
              <a:buChar char="•"/>
            </a:pPr>
            <a:r>
              <a:rPr lang="en-US" sz="2400" dirty="0"/>
              <a:t>M is </a:t>
            </a:r>
            <a:r>
              <a:rPr lang="en-US" sz="2400" dirty="0" err="1"/>
              <a:t>waayyyy</a:t>
            </a:r>
            <a:r>
              <a:rPr lang="en-US" sz="2400" dirty="0"/>
              <a:t> bigger then n, so M/n is bigger than n.</a:t>
            </a:r>
          </a:p>
          <a:p>
            <a:pPr marL="285750" indent="-285750">
              <a:buFont typeface="Arial" charset="0"/>
              <a:buChar char="•"/>
            </a:pPr>
            <a:r>
              <a:rPr lang="en-US" sz="2400" b="1" dirty="0"/>
              <a:t>Bad guy chooses n of the items that landed in this very full bucket.</a:t>
            </a:r>
          </a:p>
        </p:txBody>
      </p:sp>
    </p:spTree>
    <p:extLst>
      <p:ext uri="{BB962C8B-B14F-4D97-AF65-F5344CB8AC3E}">
        <p14:creationId xmlns:p14="http://schemas.microsoft.com/office/powerpoint/2010/main" val="2560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additive="base">
                                        <p:cTn id="64" dur="500" fill="hold"/>
                                        <p:tgtEl>
                                          <p:spTgt spid="31"/>
                                        </p:tgtEl>
                                        <p:attrNameLst>
                                          <p:attrName>ppt_x</p:attrName>
                                        </p:attrNameLst>
                                      </p:cBhvr>
                                      <p:tavLst>
                                        <p:tav tm="0">
                                          <p:val>
                                            <p:strVal val="1+#ppt_w/2"/>
                                          </p:val>
                                        </p:tav>
                                        <p:tav tm="100000">
                                          <p:val>
                                            <p:strVal val="#ppt_x"/>
                                          </p:val>
                                        </p:tav>
                                      </p:tavLst>
                                    </p:anim>
                                    <p:anim calcmode="lin" valueType="num">
                                      <p:cBhvr additive="base">
                                        <p:cTn id="65" dur="500" fill="hold"/>
                                        <p:tgtEl>
                                          <p:spTgt spid="31"/>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6" grpId="0" animBg="1"/>
      <p:bldP spid="17" grpId="0" animBg="1"/>
      <p:bldP spid="18" grpId="0" animBg="1"/>
      <p:bldP spid="19" grpId="0" animBg="1"/>
      <p:bldP spid="28" grpId="0" animBg="1"/>
      <p:bldP spid="22" grpId="0" animBg="1"/>
      <p:bldP spid="26" grpId="0"/>
      <p:bldP spid="27" grpId="0" animBg="1"/>
      <p:bldP spid="29" grpId="0" animBg="1"/>
      <p:bldP spid="30" grpId="0" animBg="1"/>
      <p:bldP spid="3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208" y="1176953"/>
            <a:ext cx="7772400" cy="1538951"/>
          </a:xfrm>
        </p:spPr>
        <p:txBody>
          <a:bodyPr>
            <a:noAutofit/>
          </a:bodyPr>
          <a:lstStyle/>
          <a:p>
            <a:r>
              <a:rPr lang="en-US" sz="4800" dirty="0">
                <a:solidFill>
                  <a:schemeClr val="accent5"/>
                </a:solidFill>
              </a:rPr>
              <a:t>Solution:</a:t>
            </a:r>
            <a:br>
              <a:rPr lang="en-US" sz="6600" dirty="0"/>
            </a:br>
            <a:r>
              <a:rPr lang="en-US" sz="6600" dirty="0"/>
              <a:t>Randomness</a:t>
            </a:r>
          </a:p>
        </p:txBody>
      </p:sp>
      <p:pic>
        <p:nvPicPr>
          <p:cNvPr id="4" name="Picture 3"/>
          <p:cNvPicPr>
            <a:picLocks noChangeAspect="1"/>
          </p:cNvPicPr>
          <p:nvPr/>
        </p:nvPicPr>
        <p:blipFill>
          <a:blip r:embed="rId2"/>
          <a:stretch>
            <a:fillRect/>
          </a:stretch>
        </p:blipFill>
        <p:spPr>
          <a:xfrm>
            <a:off x="2866030" y="4243189"/>
            <a:ext cx="3449375" cy="2150787"/>
          </a:xfrm>
          <a:prstGeom prst="rect">
            <a:avLst/>
          </a:prstGeom>
        </p:spPr>
      </p:pic>
    </p:spTree>
    <p:extLst>
      <p:ext uri="{BB962C8B-B14F-4D97-AF65-F5344CB8AC3E}">
        <p14:creationId xmlns:p14="http://schemas.microsoft.com/office/powerpoint/2010/main" val="45422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5" y="104551"/>
            <a:ext cx="7886700" cy="1057476"/>
          </a:xfrm>
        </p:spPr>
        <p:txBody>
          <a:bodyPr>
            <a:normAutofit/>
          </a:bodyPr>
          <a:lstStyle/>
          <a:p>
            <a:r>
              <a:rPr lang="en-US" dirty="0"/>
              <a:t>The game</a:t>
            </a:r>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2171" y="4500954"/>
            <a:ext cx="2874878" cy="2464181"/>
          </a:xfrm>
          <a:prstGeom prst="rect">
            <a:avLst/>
          </a:prstGeom>
        </p:spPr>
      </p:pic>
      <p:sp>
        <p:nvSpPr>
          <p:cNvPr id="5" name="Rectangle 4"/>
          <p:cNvSpPr/>
          <p:nvPr/>
        </p:nvSpPr>
        <p:spPr>
          <a:xfrm>
            <a:off x="430048" y="3666121"/>
            <a:ext cx="727270" cy="60110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6" name="Rectangle 5"/>
          <p:cNvSpPr/>
          <p:nvPr/>
        </p:nvSpPr>
        <p:spPr>
          <a:xfrm>
            <a:off x="1314274" y="3682569"/>
            <a:ext cx="681268" cy="59434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7" name="Rectangle 6"/>
          <p:cNvSpPr/>
          <p:nvPr/>
        </p:nvSpPr>
        <p:spPr>
          <a:xfrm>
            <a:off x="2160498" y="3663362"/>
            <a:ext cx="665268" cy="60661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8" name="Rectangle 7"/>
          <p:cNvSpPr/>
          <p:nvPr/>
        </p:nvSpPr>
        <p:spPr>
          <a:xfrm>
            <a:off x="2949705" y="3663362"/>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mc:AlternateContent xmlns:mc="http://schemas.openxmlformats.org/markup-compatibility/2006" xmlns:a14="http://schemas.microsoft.com/office/drawing/2010/main">
        <mc:Choice Requires="a14">
          <p:sp>
            <p:nvSpPr>
              <p:cNvPr id="9" name="TextBox 8"/>
              <p:cNvSpPr txBox="1"/>
              <p:nvPr/>
            </p:nvSpPr>
            <p:spPr>
              <a:xfrm>
                <a:off x="60715" y="1839357"/>
                <a:ext cx="5269205" cy="1569660"/>
              </a:xfrm>
              <a:prstGeom prst="rect">
                <a:avLst/>
              </a:prstGeom>
              <a:noFill/>
            </p:spPr>
            <p:txBody>
              <a:bodyPr wrap="square" rtlCol="0">
                <a:spAutoFit/>
              </a:bodyPr>
              <a:lstStyle/>
              <a:p>
                <a:pPr marL="514350" indent="-514350">
                  <a:buAutoNum type="arabicPeriod"/>
                </a:pPr>
                <a:r>
                  <a:rPr lang="en-US" sz="2400" dirty="0">
                    <a:solidFill>
                      <a:schemeClr val="tx1"/>
                    </a:solidFill>
                  </a:rPr>
                  <a:t>An adversary chooses any n items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1</m:t>
                        </m:r>
                      </m:sub>
                    </m:sSub>
                    <m:r>
                      <a:rPr lang="en-US" sz="2400" b="0" i="1" smtClean="0">
                        <a:solidFill>
                          <a:schemeClr val="tx1"/>
                        </a:solidFill>
                        <a:latin typeface="Cambria Math"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2</m:t>
                        </m:r>
                      </m:sub>
                    </m:sSub>
                    <m:r>
                      <a:rPr lang="en-US" sz="2400" b="0" i="1" smtClean="0">
                        <a:solidFill>
                          <a:schemeClr val="tx1"/>
                        </a:solidFill>
                        <a:latin typeface="Cambria Math"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𝑛</m:t>
                        </m:r>
                      </m:sub>
                    </m:sSub>
                    <m:r>
                      <a:rPr lang="en-US" sz="2400" b="0" i="1" smtClean="0">
                        <a:solidFill>
                          <a:schemeClr val="tx1"/>
                        </a:solidFill>
                        <a:latin typeface="Cambria Math" charset="0"/>
                      </a:rPr>
                      <m:t>∈</m:t>
                    </m:r>
                    <m:r>
                      <a:rPr lang="en-US" sz="2400" b="0" i="1" smtClean="0">
                        <a:solidFill>
                          <a:schemeClr val="tx1"/>
                        </a:solidFill>
                        <a:latin typeface="Cambria Math" charset="0"/>
                      </a:rPr>
                      <m:t>𝑈</m:t>
                    </m:r>
                    <m:r>
                      <a:rPr lang="en-US" sz="2400" b="0" i="1" smtClean="0">
                        <a:solidFill>
                          <a:schemeClr val="tx1"/>
                        </a:solidFill>
                        <a:latin typeface="Cambria Math" charset="0"/>
                      </a:rPr>
                      <m:t>, </m:t>
                    </m:r>
                  </m:oMath>
                </a14:m>
                <a:r>
                  <a:rPr lang="en-US" sz="2400" dirty="0">
                    <a:solidFill>
                      <a:schemeClr val="tx1"/>
                    </a:solidFill>
                  </a:rPr>
                  <a:t>and any sequence of INSERT/DELETE/SEARCH operations on those items.</a:t>
                </a:r>
              </a:p>
            </p:txBody>
          </p:sp>
        </mc:Choice>
        <mc:Fallback xmlns="">
          <p:sp>
            <p:nvSpPr>
              <p:cNvPr id="9" name="TextBox 8"/>
              <p:cNvSpPr txBox="1">
                <a:spLocks noRot="1" noChangeAspect="1" noMove="1" noResize="1" noEditPoints="1" noAdjustHandles="1" noChangeArrowheads="1" noChangeShapeType="1" noTextEdit="1"/>
              </p:cNvSpPr>
              <p:nvPr/>
            </p:nvSpPr>
            <p:spPr>
              <a:xfrm>
                <a:off x="60715" y="1839357"/>
                <a:ext cx="5269205" cy="1569660"/>
              </a:xfrm>
              <a:prstGeom prst="rect">
                <a:avLst/>
              </a:prstGeom>
              <a:blipFill>
                <a:blip r:embed="rId3"/>
                <a:stretch>
                  <a:fillRect l="-1442" t="-3226" r="-1683" b="-8065"/>
                </a:stretch>
              </a:blipFill>
            </p:spPr>
            <p:txBody>
              <a:bodyPr/>
              <a:lstStyle/>
              <a:p>
                <a:r>
                  <a:rPr lang="en-US">
                    <a:noFill/>
                  </a:rPr>
                  <a:t> </a:t>
                </a:r>
              </a:p>
            </p:txBody>
          </p:sp>
        </mc:Fallback>
      </mc:AlternateContent>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72904" y="1784937"/>
            <a:ext cx="1686025" cy="1052457"/>
          </a:xfrm>
          <a:prstGeom prst="rect">
            <a:avLst/>
          </a:prstGeom>
        </p:spPr>
      </p:pic>
      <p:pic>
        <p:nvPicPr>
          <p:cNvPr id="12" name="Picture 11"/>
          <p:cNvPicPr>
            <a:picLocks noChangeAspect="1"/>
          </p:cNvPicPr>
          <p:nvPr/>
        </p:nvPicPr>
        <p:blipFill>
          <a:blip r:embed="rId5"/>
          <a:stretch>
            <a:fillRect/>
          </a:stretch>
        </p:blipFill>
        <p:spPr>
          <a:xfrm flipH="1">
            <a:off x="7377226" y="1388218"/>
            <a:ext cx="1529864" cy="231976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872251" y="341723"/>
                <a:ext cx="4021935" cy="1200329"/>
              </a:xfrm>
              <a:prstGeom prst="rect">
                <a:avLst/>
              </a:prstGeom>
              <a:noFill/>
            </p:spPr>
            <p:txBody>
              <a:bodyPr wrap="square" rtlCol="0">
                <a:spAutoFit/>
              </a:bodyPr>
              <a:lstStyle/>
              <a:p>
                <a:pPr marL="457200" indent="-457200">
                  <a:buFont typeface="+mj-lt"/>
                  <a:buAutoNum type="arabicPeriod" startAt="2"/>
                </a:pPr>
                <a:r>
                  <a:rPr lang="en-US" sz="2400" dirty="0">
                    <a:solidFill>
                      <a:schemeClr val="tx1"/>
                    </a:solidFill>
                  </a:rPr>
                  <a:t>You, the algorithm, chooses a </a:t>
                </a:r>
                <a:r>
                  <a:rPr lang="en-US" sz="2400" b="1" dirty="0">
                    <a:solidFill>
                      <a:schemeClr val="tx1"/>
                    </a:solidFill>
                  </a:rPr>
                  <a:t>random</a:t>
                </a:r>
                <a:r>
                  <a:rPr lang="en-US" sz="2400" dirty="0">
                    <a:solidFill>
                      <a:schemeClr val="tx1"/>
                    </a:solidFill>
                  </a:rPr>
                  <a:t> hash function </a:t>
                </a:r>
                <a14:m>
                  <m:oMath xmlns:m="http://schemas.openxmlformats.org/officeDocument/2006/math">
                    <m:r>
                      <a:rPr lang="en-US" sz="2400" b="0" i="1" smtClean="0">
                        <a:solidFill>
                          <a:schemeClr val="tx1"/>
                        </a:solidFill>
                        <a:latin typeface="Cambria Math" charset="0"/>
                      </a:rPr>
                      <m:t>h</m:t>
                    </m:r>
                    <m:r>
                      <a:rPr lang="en-US" sz="2400" b="0" i="1" smtClean="0">
                        <a:solidFill>
                          <a:schemeClr val="tx1"/>
                        </a:solidFill>
                        <a:latin typeface="Cambria Math" charset="0"/>
                      </a:rPr>
                      <m:t>:</m:t>
                    </m:r>
                    <m:r>
                      <a:rPr lang="en-US" sz="2400" b="0" i="1" smtClean="0">
                        <a:solidFill>
                          <a:schemeClr val="tx1"/>
                        </a:solidFill>
                        <a:latin typeface="Cambria Math" charset="0"/>
                      </a:rPr>
                      <m:t>𝑈</m:t>
                    </m:r>
                    <m:r>
                      <a:rPr lang="en-US" sz="2400" b="0" i="1" smtClean="0">
                        <a:solidFill>
                          <a:schemeClr val="tx1"/>
                        </a:solidFill>
                        <a:latin typeface="Cambria Math" charset="0"/>
                      </a:rPr>
                      <m:t>→</m:t>
                    </m:r>
                    <m:r>
                      <m:rPr>
                        <m:lit/>
                      </m:rPr>
                      <a:rPr lang="en-US" sz="2400" b="0" i="1" smtClean="0">
                        <a:solidFill>
                          <a:schemeClr val="tx1"/>
                        </a:solidFill>
                        <a:latin typeface="Cambria Math" charset="0"/>
                      </a:rPr>
                      <m:t>{</m:t>
                    </m:r>
                    <m:r>
                      <a:rPr lang="en-US" sz="2400" b="0" i="1" smtClean="0">
                        <a:solidFill>
                          <a:schemeClr val="tx1"/>
                        </a:solidFill>
                        <a:latin typeface="Cambria Math" charset="0"/>
                      </a:rPr>
                      <m:t>1,…,</m:t>
                    </m:r>
                    <m:r>
                      <a:rPr lang="en-US" sz="2400" b="0" i="1" smtClean="0">
                        <a:solidFill>
                          <a:schemeClr val="tx1"/>
                        </a:solidFill>
                        <a:latin typeface="Cambria Math" charset="0"/>
                      </a:rPr>
                      <m:t>𝑛</m:t>
                    </m:r>
                    <m:r>
                      <m:rPr>
                        <m:lit/>
                      </m:rPr>
                      <a:rPr lang="en-US" sz="2400" b="0" i="1" smtClean="0">
                        <a:solidFill>
                          <a:schemeClr val="tx1"/>
                        </a:solidFill>
                        <a:latin typeface="Cambria Math" charset="0"/>
                      </a:rPr>
                      <m:t>}</m:t>
                    </m:r>
                  </m:oMath>
                </a14:m>
                <a:r>
                  <a:rPr lang="en-US" sz="2400" dirty="0">
                    <a:solidFill>
                      <a:schemeClr val="tx1"/>
                    </a:solidFill>
                  </a:rPr>
                  <a:t>.</a:t>
                </a:r>
              </a:p>
            </p:txBody>
          </p:sp>
        </mc:Choice>
        <mc:Fallback xmlns="">
          <p:sp>
            <p:nvSpPr>
              <p:cNvPr id="13" name="TextBox 12"/>
              <p:cNvSpPr txBox="1">
                <a:spLocks noRot="1" noChangeAspect="1" noMove="1" noResize="1" noEditPoints="1" noAdjustHandles="1" noChangeArrowheads="1" noChangeShapeType="1" noTextEdit="1"/>
              </p:cNvSpPr>
              <p:nvPr/>
            </p:nvSpPr>
            <p:spPr>
              <a:xfrm>
                <a:off x="4872251" y="341723"/>
                <a:ext cx="4021935" cy="1200329"/>
              </a:xfrm>
              <a:prstGeom prst="rect">
                <a:avLst/>
              </a:prstGeom>
              <a:blipFill>
                <a:blip r:embed="rId6"/>
                <a:stretch>
                  <a:fillRect l="-2532" t="-4211" b="-10526"/>
                </a:stretch>
              </a:blipFill>
            </p:spPr>
            <p:txBody>
              <a:bodyPr/>
              <a:lstStyle/>
              <a:p>
                <a:r>
                  <a:rPr lang="en-US">
                    <a:noFill/>
                  </a:rPr>
                  <a:t> </a:t>
                </a:r>
              </a:p>
            </p:txBody>
          </p:sp>
        </mc:Fallback>
      </mc:AlternateContent>
      <p:sp>
        <p:nvSpPr>
          <p:cNvPr id="15" name="TextBox 14"/>
          <p:cNvSpPr txBox="1"/>
          <p:nvPr/>
        </p:nvSpPr>
        <p:spPr>
          <a:xfrm>
            <a:off x="4872251" y="3371841"/>
            <a:ext cx="4021935" cy="461665"/>
          </a:xfrm>
          <a:prstGeom prst="rect">
            <a:avLst/>
          </a:prstGeom>
          <a:noFill/>
        </p:spPr>
        <p:txBody>
          <a:bodyPr wrap="square" rtlCol="0">
            <a:spAutoFit/>
          </a:bodyPr>
          <a:lstStyle/>
          <a:p>
            <a:pPr marL="457200" indent="-457200">
              <a:buFont typeface="+mj-lt"/>
              <a:buAutoNum type="arabicPeriod" startAt="3"/>
            </a:pPr>
            <a:r>
              <a:rPr lang="en-US" sz="2400" b="1" dirty="0"/>
              <a:t>HASH IT OUT</a:t>
            </a:r>
          </a:p>
        </p:txBody>
      </p:sp>
      <p:sp>
        <p:nvSpPr>
          <p:cNvPr id="17" name="TextBox 16"/>
          <p:cNvSpPr txBox="1"/>
          <p:nvPr/>
        </p:nvSpPr>
        <p:spPr>
          <a:xfrm>
            <a:off x="5291366" y="4088974"/>
            <a:ext cx="464024" cy="369332"/>
          </a:xfrm>
          <a:prstGeom prst="rect">
            <a:avLst/>
          </a:prstGeom>
          <a:noFill/>
        </p:spPr>
        <p:txBody>
          <a:bodyPr wrap="square" rtlCol="0">
            <a:spAutoFit/>
          </a:bodyPr>
          <a:lstStyle/>
          <a:p>
            <a:r>
              <a:rPr lang="en-US" dirty="0"/>
              <a:t>1</a:t>
            </a:r>
          </a:p>
        </p:txBody>
      </p:sp>
      <p:sp>
        <p:nvSpPr>
          <p:cNvPr id="18" name="TextBox 17"/>
          <p:cNvSpPr txBox="1"/>
          <p:nvPr/>
        </p:nvSpPr>
        <p:spPr>
          <a:xfrm>
            <a:off x="5291366" y="4634871"/>
            <a:ext cx="464024" cy="369332"/>
          </a:xfrm>
          <a:prstGeom prst="rect">
            <a:avLst/>
          </a:prstGeom>
          <a:noFill/>
        </p:spPr>
        <p:txBody>
          <a:bodyPr wrap="square" rtlCol="0">
            <a:spAutoFit/>
          </a:bodyPr>
          <a:lstStyle/>
          <a:p>
            <a:r>
              <a:rPr lang="en-US" dirty="0"/>
              <a:t>2</a:t>
            </a:r>
          </a:p>
        </p:txBody>
      </p:sp>
      <p:sp>
        <p:nvSpPr>
          <p:cNvPr id="19" name="TextBox 18"/>
          <p:cNvSpPr txBox="1"/>
          <p:nvPr/>
        </p:nvSpPr>
        <p:spPr>
          <a:xfrm>
            <a:off x="5291366" y="5200092"/>
            <a:ext cx="464024" cy="369332"/>
          </a:xfrm>
          <a:prstGeom prst="rect">
            <a:avLst/>
          </a:prstGeom>
          <a:noFill/>
        </p:spPr>
        <p:txBody>
          <a:bodyPr wrap="square" rtlCol="0">
            <a:spAutoFit/>
          </a:bodyPr>
          <a:lstStyle/>
          <a:p>
            <a:r>
              <a:rPr lang="en-US" dirty="0"/>
              <a:t>3</a:t>
            </a:r>
          </a:p>
        </p:txBody>
      </p:sp>
      <p:sp>
        <p:nvSpPr>
          <p:cNvPr id="20" name="TextBox 19"/>
          <p:cNvSpPr txBox="1"/>
          <p:nvPr/>
        </p:nvSpPr>
        <p:spPr>
          <a:xfrm>
            <a:off x="5291366" y="6317877"/>
            <a:ext cx="464024" cy="369332"/>
          </a:xfrm>
          <a:prstGeom prst="rect">
            <a:avLst/>
          </a:prstGeom>
          <a:noFill/>
        </p:spPr>
        <p:txBody>
          <a:bodyPr wrap="square" rtlCol="0">
            <a:spAutoFit/>
          </a:bodyPr>
          <a:lstStyle/>
          <a:p>
            <a:r>
              <a:rPr lang="en-US" dirty="0"/>
              <a:t>n</a:t>
            </a:r>
          </a:p>
        </p:txBody>
      </p:sp>
      <p:cxnSp>
        <p:nvCxnSpPr>
          <p:cNvPr id="21" name="Straight Arrow Connector 20"/>
          <p:cNvCxnSpPr/>
          <p:nvPr/>
        </p:nvCxnSpPr>
        <p:spPr>
          <a:xfrm>
            <a:off x="5895833" y="432224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15895" y="6491170"/>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895833" y="541633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95833" y="65081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469039" y="517312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6" name="Straight Arrow Connector 25"/>
          <p:cNvCxnSpPr/>
          <p:nvPr/>
        </p:nvCxnSpPr>
        <p:spPr>
          <a:xfrm>
            <a:off x="7130860" y="5416337"/>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92999" y="4539687"/>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9" name="Rectangle 28"/>
          <p:cNvSpPr/>
          <p:nvPr/>
        </p:nvSpPr>
        <p:spPr>
          <a:xfrm>
            <a:off x="6493000" y="6277426"/>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p:sp>
        <p:nvSpPr>
          <p:cNvPr id="30" name="TextBox 29"/>
          <p:cNvSpPr txBox="1"/>
          <p:nvPr/>
        </p:nvSpPr>
        <p:spPr>
          <a:xfrm rot="5400000">
            <a:off x="5225426" y="5895964"/>
            <a:ext cx="578320" cy="369332"/>
          </a:xfrm>
          <a:prstGeom prst="rect">
            <a:avLst/>
          </a:prstGeom>
          <a:noFill/>
        </p:spPr>
        <p:txBody>
          <a:bodyPr wrap="square" rtlCol="0">
            <a:spAutoFit/>
          </a:bodyPr>
          <a:lstStyle/>
          <a:p>
            <a:r>
              <a:rPr lang="mr-IN"/>
              <a:t>…</a:t>
            </a:r>
            <a:endParaRPr lang="en-US" dirty="0"/>
          </a:p>
        </p:txBody>
      </p:sp>
      <p:cxnSp>
        <p:nvCxnSpPr>
          <p:cNvPr id="31" name="Straight Arrow Connector 30"/>
          <p:cNvCxnSpPr/>
          <p:nvPr/>
        </p:nvCxnSpPr>
        <p:spPr>
          <a:xfrm flipV="1">
            <a:off x="7130860" y="4833045"/>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19793" y="484768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469039" y="3981599"/>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cxnSp>
        <p:nvCxnSpPr>
          <p:cNvPr id="37" name="Straight Arrow Connector 36"/>
          <p:cNvCxnSpPr/>
          <p:nvPr/>
        </p:nvCxnSpPr>
        <p:spPr>
          <a:xfrm flipV="1">
            <a:off x="7064432" y="4207790"/>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806397" y="3663361"/>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sp>
        <p:nvSpPr>
          <p:cNvPr id="41" name="Rectangle 40"/>
          <p:cNvSpPr/>
          <p:nvPr/>
        </p:nvSpPr>
        <p:spPr>
          <a:xfrm>
            <a:off x="7576435" y="6244863"/>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cxnSp>
        <p:nvCxnSpPr>
          <p:cNvPr id="42" name="Straight Arrow Connector 41"/>
          <p:cNvCxnSpPr>
            <a:stCxn id="29" idx="3"/>
          </p:cNvCxnSpPr>
          <p:nvPr/>
        </p:nvCxnSpPr>
        <p:spPr>
          <a:xfrm>
            <a:off x="7102806" y="6520934"/>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575611" y="4013908"/>
            <a:ext cx="548043" cy="2760848"/>
            <a:chOff x="5336275" y="3684896"/>
            <a:chExt cx="548043" cy="2866025"/>
          </a:xfrm>
        </p:grpSpPr>
        <p:sp>
          <p:nvSpPr>
            <p:cNvPr id="45" name="Rectangle 4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2" name="Picture 5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626954" y="290512"/>
            <a:ext cx="999261" cy="1356980"/>
          </a:xfrm>
          <a:prstGeom prst="rect">
            <a:avLst/>
          </a:prstGeom>
        </p:spPr>
      </p:pic>
      <p:sp>
        <p:nvSpPr>
          <p:cNvPr id="53" name="TextBox 52"/>
          <p:cNvSpPr txBox="1"/>
          <p:nvPr/>
        </p:nvSpPr>
        <p:spPr>
          <a:xfrm>
            <a:off x="3447544" y="108705"/>
            <a:ext cx="1511190" cy="954107"/>
          </a:xfrm>
          <a:prstGeom prst="rect">
            <a:avLst/>
          </a:prstGeom>
          <a:noFill/>
        </p:spPr>
        <p:txBody>
          <a:bodyPr wrap="square" rtlCol="0">
            <a:spAutoFit/>
          </a:bodyPr>
          <a:lstStyle/>
          <a:p>
            <a:r>
              <a:rPr lang="en-US" sz="1400" dirty="0">
                <a:solidFill>
                  <a:schemeClr val="accent4"/>
                </a:solidFill>
              </a:rPr>
              <a:t>What does </a:t>
            </a:r>
            <a:r>
              <a:rPr lang="en-US" sz="1400" b="1" dirty="0">
                <a:solidFill>
                  <a:schemeClr val="accent4"/>
                </a:solidFill>
              </a:rPr>
              <a:t>random</a:t>
            </a:r>
            <a:r>
              <a:rPr lang="en-US" sz="1400" dirty="0">
                <a:solidFill>
                  <a:schemeClr val="accent4"/>
                </a:solidFill>
              </a:rPr>
              <a:t> mean here?  Uniformly random?</a:t>
            </a:r>
          </a:p>
        </p:txBody>
      </p:sp>
      <p:sp>
        <p:nvSpPr>
          <p:cNvPr id="54" name="TextBox 53"/>
          <p:cNvSpPr txBox="1"/>
          <p:nvPr/>
        </p:nvSpPr>
        <p:spPr>
          <a:xfrm>
            <a:off x="2361063" y="1419367"/>
            <a:ext cx="2260657" cy="307777"/>
          </a:xfrm>
          <a:prstGeom prst="rect">
            <a:avLst/>
          </a:prstGeom>
          <a:noFill/>
        </p:spPr>
        <p:txBody>
          <a:bodyPr wrap="square" rtlCol="0">
            <a:spAutoFit/>
          </a:bodyPr>
          <a:lstStyle/>
          <a:p>
            <a:r>
              <a:rPr lang="en-US" sz="1400" dirty="0">
                <a:solidFill>
                  <a:schemeClr val="accent4"/>
                </a:solidFill>
              </a:rPr>
              <a:t>Plucky the pedantic penguin</a:t>
            </a:r>
          </a:p>
        </p:txBody>
      </p:sp>
      <p:sp>
        <p:nvSpPr>
          <p:cNvPr id="56" name="Oval 55"/>
          <p:cNvSpPr/>
          <p:nvPr/>
        </p:nvSpPr>
        <p:spPr>
          <a:xfrm>
            <a:off x="2628339" y="5559807"/>
            <a:ext cx="2639065" cy="217847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p:txBody>
      </p:sp>
      <p:sp>
        <p:nvSpPr>
          <p:cNvPr id="57" name="Rectangle 56"/>
          <p:cNvSpPr/>
          <p:nvPr/>
        </p:nvSpPr>
        <p:spPr>
          <a:xfrm rot="20891291">
            <a:off x="3612087" y="6369976"/>
            <a:ext cx="419874" cy="3192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i</a:t>
            </a:r>
            <a:endParaRPr lang="en-US" sz="1050" dirty="0">
              <a:solidFill>
                <a:schemeClr val="tx1"/>
              </a:solidFill>
            </a:endParaRPr>
          </a:p>
        </p:txBody>
      </p:sp>
      <p:sp>
        <p:nvSpPr>
          <p:cNvPr id="58" name="Rectangle 57"/>
          <p:cNvSpPr/>
          <p:nvPr/>
        </p:nvSpPr>
        <p:spPr>
          <a:xfrm rot="1067239">
            <a:off x="4094952" y="5746207"/>
            <a:ext cx="351925" cy="4136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j</a:t>
            </a:r>
            <a:endParaRPr lang="en-US" sz="1050" dirty="0">
              <a:solidFill>
                <a:schemeClr val="tx1"/>
              </a:solidFill>
            </a:endParaRPr>
          </a:p>
        </p:txBody>
      </p:sp>
      <p:sp>
        <p:nvSpPr>
          <p:cNvPr id="59" name="Rectangle 58"/>
          <p:cNvSpPr/>
          <p:nvPr/>
        </p:nvSpPr>
        <p:spPr>
          <a:xfrm rot="19504244">
            <a:off x="2938707" y="6108806"/>
            <a:ext cx="476562" cy="41444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k</a:t>
            </a:r>
            <a:endParaRPr lang="en-US" sz="1050" dirty="0">
              <a:solidFill>
                <a:schemeClr val="tx1"/>
              </a:solidFill>
            </a:endParaRPr>
          </a:p>
        </p:txBody>
      </p:sp>
      <p:sp>
        <p:nvSpPr>
          <p:cNvPr id="61" name="TextBox 60"/>
          <p:cNvSpPr txBox="1"/>
          <p:nvPr/>
        </p:nvSpPr>
        <p:spPr>
          <a:xfrm>
            <a:off x="1314273" y="4458306"/>
            <a:ext cx="3557977" cy="923330"/>
          </a:xfrm>
          <a:prstGeom prst="rect">
            <a:avLst/>
          </a:prstGeom>
          <a:noFill/>
        </p:spPr>
        <p:txBody>
          <a:bodyPr wrap="square" rtlCol="0">
            <a:spAutoFit/>
          </a:bodyPr>
          <a:lstStyle/>
          <a:p>
            <a:r>
              <a:rPr lang="en-US" dirty="0">
                <a:solidFill>
                  <a:srgbClr val="FF0000"/>
                </a:solidFill>
              </a:rPr>
              <a:t>INSERT 13, INSERT 22, INSERT 43, INSERT 92, INSERT 7, SEARCH 43, DELETE 92, SEARCH 7, INSERT 92</a:t>
            </a:r>
          </a:p>
        </p:txBody>
      </p:sp>
      <p:sp>
        <p:nvSpPr>
          <p:cNvPr id="3" name="TextBox 2"/>
          <p:cNvSpPr txBox="1"/>
          <p:nvPr/>
        </p:nvSpPr>
        <p:spPr>
          <a:xfrm>
            <a:off x="7061396" y="3489114"/>
            <a:ext cx="1336430" cy="369332"/>
          </a:xfrm>
          <a:prstGeom prst="rect">
            <a:avLst/>
          </a:prstGeom>
          <a:noFill/>
        </p:spPr>
        <p:txBody>
          <a:bodyPr wrap="square" rtlCol="0">
            <a:spAutoFit/>
          </a:bodyPr>
          <a:lstStyle/>
          <a:p>
            <a:r>
              <a:rPr lang="en-US"/>
              <a:t>#</a:t>
            </a:r>
            <a:r>
              <a:rPr lang="en-US" dirty="0" err="1"/>
              <a:t>hashpuns</a:t>
            </a:r>
            <a:endParaRPr lang="en-US" dirty="0"/>
          </a:p>
        </p:txBody>
      </p:sp>
    </p:spTree>
    <p:extLst>
      <p:ext uri="{BB962C8B-B14F-4D97-AF65-F5344CB8AC3E}">
        <p14:creationId xmlns:p14="http://schemas.microsoft.com/office/powerpoint/2010/main" val="51237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49" presetClass="entr" presetSubtype="0" decel="10000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 calcmode="lin" valueType="num">
                                      <p:cBhvr>
                                        <p:cTn id="49" dur="500" fill="hold"/>
                                        <p:tgtEl>
                                          <p:spTgt spid="10"/>
                                        </p:tgtEl>
                                        <p:attrNameLst>
                                          <p:attrName>style.rotation</p:attrName>
                                        </p:attrNameLst>
                                      </p:cBhvr>
                                      <p:tavLst>
                                        <p:tav tm="0">
                                          <p:val>
                                            <p:fltVal val="360"/>
                                          </p:val>
                                        </p:tav>
                                        <p:tav tm="100000">
                                          <p:val>
                                            <p:fltVal val="0"/>
                                          </p:val>
                                        </p:tav>
                                      </p:tavLst>
                                    </p:anim>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dissolve">
                                      <p:cBhvr>
                                        <p:cTn id="101" dur="500"/>
                                        <p:tgtEl>
                                          <p:spTgt spid="25"/>
                                        </p:tgtEl>
                                      </p:cBhvr>
                                    </p:animEffect>
                                  </p:childTnLst>
                                </p:cTn>
                              </p:par>
                              <p:par>
                                <p:cTn id="102" presetID="9"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dissolve">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grpId="0" nodeType="click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dissolve">
                                      <p:cBhvr>
                                        <p:cTn id="109" dur="500"/>
                                        <p:tgtEl>
                                          <p:spTgt spid="27"/>
                                        </p:tgtEl>
                                      </p:cBhvr>
                                    </p:animEffect>
                                  </p:childTnLst>
                                </p:cTn>
                              </p:par>
                              <p:par>
                                <p:cTn id="110" presetID="9" presetClass="entr" presetSubtype="0" fill="hold"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dissolve">
                                      <p:cBhvr>
                                        <p:cTn id="117" dur="500"/>
                                        <p:tgtEl>
                                          <p:spTgt spid="36"/>
                                        </p:tgtEl>
                                      </p:cBhvr>
                                    </p:animEffect>
                                  </p:childTnLst>
                                </p:cTn>
                              </p:par>
                              <p:par>
                                <p:cTn id="118" presetID="9" presetClass="entr" presetSubtype="0" fill="hold"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dissolve">
                                      <p:cBhvr>
                                        <p:cTn id="120" dur="500"/>
                                        <p:tgtEl>
                                          <p:spTgt spid="37"/>
                                        </p:tgtEl>
                                      </p:cBhvr>
                                    </p:animEffect>
                                  </p:childTnLst>
                                </p:cTn>
                              </p:par>
                            </p:childTnLst>
                          </p:cTn>
                        </p:par>
                      </p:childTnLst>
                    </p:cTn>
                  </p:par>
                  <p:par>
                    <p:cTn id="121" fill="hold">
                      <p:stCondLst>
                        <p:cond delay="indefinite"/>
                      </p:stCondLst>
                      <p:childTnLst>
                        <p:par>
                          <p:cTn id="122" fill="hold">
                            <p:stCondLst>
                              <p:cond delay="0"/>
                            </p:stCondLst>
                            <p:childTnLst>
                              <p:par>
                                <p:cTn id="123" presetID="9" presetClass="entr" presetSubtype="0" fill="hold" grpId="0" nodeType="click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dissolve">
                                      <p:cBhvr>
                                        <p:cTn id="125" dur="500"/>
                                        <p:tgtEl>
                                          <p:spTgt spid="29"/>
                                        </p:tgtEl>
                                      </p:cBhvr>
                                    </p:animEffect>
                                  </p:childTnLst>
                                </p:cTn>
                              </p:par>
                              <p:par>
                                <p:cTn id="126" presetID="9" presetClass="entr" presetSubtype="0" fill="hold" nodeType="withEffect">
                                  <p:stCondLst>
                                    <p:cond delay="0"/>
                                  </p:stCondLst>
                                  <p:childTnLst>
                                    <p:set>
                                      <p:cBhvr>
                                        <p:cTn id="127" dur="1" fill="hold">
                                          <p:stCondLst>
                                            <p:cond delay="0"/>
                                          </p:stCondLst>
                                        </p:cTn>
                                        <p:tgtEl>
                                          <p:spTgt spid="42"/>
                                        </p:tgtEl>
                                        <p:attrNameLst>
                                          <p:attrName>style.visibility</p:attrName>
                                        </p:attrNameLst>
                                      </p:cBhvr>
                                      <p:to>
                                        <p:strVal val="visible"/>
                                      </p:to>
                                    </p:set>
                                    <p:animEffect transition="in" filter="dissolve">
                                      <p:cBhvr>
                                        <p:cTn id="128" dur="500"/>
                                        <p:tgtEl>
                                          <p:spTgt spid="42"/>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dissolve">
                                      <p:cBhvr>
                                        <p:cTn id="133" dur="500"/>
                                        <p:tgtEl>
                                          <p:spTgt spid="22"/>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dissolv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p:bldP spid="15" grpId="0"/>
      <p:bldP spid="17" grpId="0"/>
      <p:bldP spid="18" grpId="0"/>
      <p:bldP spid="19" grpId="0"/>
      <p:bldP spid="20" grpId="0"/>
      <p:bldP spid="25" grpId="0" animBg="1"/>
      <p:bldP spid="27" grpId="0" animBg="1"/>
      <p:bldP spid="29" grpId="0" animBg="1"/>
      <p:bldP spid="30" grpId="0"/>
      <p:bldP spid="36" grpId="0" animBg="1"/>
      <p:bldP spid="40" grpId="0" animBg="1"/>
      <p:bldP spid="41" grpId="0" animBg="1"/>
      <p:bldP spid="53" grpId="0"/>
      <p:bldP spid="54" grpId="0"/>
      <p:bldP spid="56" grpId="0" animBg="1"/>
      <p:bldP spid="57" grpId="0" animBg="1"/>
      <p:bldP spid="58" grpId="0" animBg="1"/>
      <p:bldP spid="59" grpId="0" animBg="1"/>
      <p:bldP spid="61"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11" y="164018"/>
            <a:ext cx="7662076" cy="1325563"/>
          </a:xfrm>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6411" y="1629396"/>
                <a:ext cx="8078622" cy="5032375"/>
              </a:xfrm>
            </p:spPr>
            <p:txBody>
              <a:bodyPr>
                <a:normAutofit/>
              </a:bodyPr>
              <a:lstStyle/>
              <a:p>
                <a:r>
                  <a:rPr lang="en-US" dirty="0"/>
                  <a:t>Say that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𝑈</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𝑛</m:t>
                        </m:r>
                      </m:e>
                    </m:d>
                  </m:oMath>
                </a14:m>
                <a:r>
                  <a:rPr lang="en-US" dirty="0"/>
                  <a:t> is a uniformly random function.</a:t>
                </a:r>
              </a:p>
              <a:p>
                <a:pPr lvl="1"/>
                <a:r>
                  <a:rPr lang="en-US" dirty="0">
                    <a:solidFill>
                      <a:schemeClr val="accent4"/>
                    </a:solidFill>
                  </a:rPr>
                  <a:t>That means that </a:t>
                </a:r>
                <a:r>
                  <a:rPr lang="en-US" b="1" dirty="0">
                    <a:solidFill>
                      <a:schemeClr val="accent4"/>
                    </a:solidFill>
                  </a:rPr>
                  <a:t>h(1) </a:t>
                </a:r>
                <a:r>
                  <a:rPr lang="en-US" dirty="0">
                    <a:solidFill>
                      <a:schemeClr val="accent4"/>
                    </a:solidFill>
                  </a:rPr>
                  <a:t>is a </a:t>
                </a:r>
                <a:r>
                  <a:rPr lang="en-US" b="1" dirty="0">
                    <a:solidFill>
                      <a:schemeClr val="accent4"/>
                    </a:solidFill>
                  </a:rPr>
                  <a:t>uniformly random</a:t>
                </a:r>
                <a:r>
                  <a:rPr lang="en-US" dirty="0">
                    <a:solidFill>
                      <a:schemeClr val="accent4"/>
                    </a:solidFill>
                  </a:rPr>
                  <a:t> number between 1 and n.</a:t>
                </a:r>
              </a:p>
              <a:p>
                <a:pPr lvl="1"/>
                <a:r>
                  <a:rPr lang="en-US" b="1" dirty="0">
                    <a:solidFill>
                      <a:schemeClr val="accent4"/>
                    </a:solidFill>
                  </a:rPr>
                  <a:t>h(2) </a:t>
                </a:r>
                <a:r>
                  <a:rPr lang="en-US" dirty="0">
                    <a:solidFill>
                      <a:schemeClr val="accent4"/>
                    </a:solidFill>
                  </a:rPr>
                  <a:t>is also a </a:t>
                </a:r>
                <a:r>
                  <a:rPr lang="en-US" b="1" dirty="0">
                    <a:solidFill>
                      <a:schemeClr val="accent4"/>
                    </a:solidFill>
                  </a:rPr>
                  <a:t>uniformly random </a:t>
                </a:r>
                <a:r>
                  <a:rPr lang="en-US" dirty="0">
                    <a:solidFill>
                      <a:schemeClr val="accent4"/>
                    </a:solidFill>
                  </a:rPr>
                  <a:t>number between 1 and n, independent of h(1).</a:t>
                </a:r>
              </a:p>
              <a:p>
                <a:pPr lvl="1"/>
                <a:r>
                  <a:rPr lang="en-US" b="1" dirty="0">
                    <a:solidFill>
                      <a:schemeClr val="accent4"/>
                    </a:solidFill>
                  </a:rPr>
                  <a:t>h(3) </a:t>
                </a:r>
                <a:r>
                  <a:rPr lang="en-US" dirty="0">
                    <a:solidFill>
                      <a:schemeClr val="accent4"/>
                    </a:solidFill>
                  </a:rPr>
                  <a:t>is also a </a:t>
                </a:r>
                <a:r>
                  <a:rPr lang="en-US" b="1" dirty="0">
                    <a:solidFill>
                      <a:schemeClr val="accent4"/>
                    </a:solidFill>
                  </a:rPr>
                  <a:t>uniformly random</a:t>
                </a:r>
                <a:r>
                  <a:rPr lang="en-US" dirty="0">
                    <a:solidFill>
                      <a:schemeClr val="accent4"/>
                    </a:solidFill>
                  </a:rPr>
                  <a:t> number between 1 and n, independent of h(1), h(2).</a:t>
                </a:r>
              </a:p>
              <a:p>
                <a:pPr lvl="1"/>
                <a:endParaRPr lang="en-US" dirty="0">
                  <a:solidFill>
                    <a:schemeClr val="accent4"/>
                  </a:solidFill>
                </a:endParaRPr>
              </a:p>
              <a:p>
                <a:pPr lvl="1"/>
                <a:r>
                  <a:rPr lang="mr-IN" dirty="0">
                    <a:solidFill>
                      <a:schemeClr val="accent4"/>
                    </a:solidFill>
                  </a:rPr>
                  <a:t>…</a:t>
                </a:r>
                <a:endParaRPr lang="en-US" dirty="0">
                  <a:solidFill>
                    <a:schemeClr val="accent4"/>
                  </a:solidFill>
                </a:endParaRPr>
              </a:p>
              <a:p>
                <a:pPr lvl="1"/>
                <a:endParaRPr lang="en-US" dirty="0">
                  <a:solidFill>
                    <a:schemeClr val="accent4"/>
                  </a:solidFill>
                </a:endParaRPr>
              </a:p>
              <a:p>
                <a:pPr lvl="1"/>
                <a:r>
                  <a:rPr lang="en-US" b="1" dirty="0">
                    <a:solidFill>
                      <a:schemeClr val="accent4"/>
                    </a:solidFill>
                  </a:rPr>
                  <a:t>h(M) </a:t>
                </a:r>
                <a:r>
                  <a:rPr lang="en-US" dirty="0">
                    <a:solidFill>
                      <a:schemeClr val="accent4"/>
                    </a:solidFill>
                  </a:rPr>
                  <a:t>is also a </a:t>
                </a:r>
                <a:r>
                  <a:rPr lang="en-US" b="1" dirty="0">
                    <a:solidFill>
                      <a:schemeClr val="accent4"/>
                    </a:solidFill>
                  </a:rPr>
                  <a:t>uniformly random</a:t>
                </a:r>
                <a:r>
                  <a:rPr lang="en-US" dirty="0">
                    <a:solidFill>
                      <a:schemeClr val="accent4"/>
                    </a:solidFill>
                  </a:rPr>
                  <a:t> number between 1 and n, independent of h(1), h(2), </a:t>
                </a:r>
                <a:r>
                  <a:rPr lang="mr-IN" dirty="0">
                    <a:solidFill>
                      <a:schemeClr val="accent4"/>
                    </a:solidFill>
                  </a:rPr>
                  <a:t>…</a:t>
                </a:r>
                <a:r>
                  <a:rPr lang="en-US" dirty="0">
                    <a:solidFill>
                      <a:schemeClr val="accent4"/>
                    </a:solidFill>
                  </a:rPr>
                  <a:t>, h(M-1).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6411" y="1629396"/>
                <a:ext cx="8078622" cy="5032375"/>
              </a:xfrm>
              <a:blipFill>
                <a:blip r:embed="rId2"/>
                <a:stretch>
                  <a:fillRect l="-1256" t="-1759" r="-1570" b="-251"/>
                </a:stretch>
              </a:blipFill>
            </p:spPr>
            <p:txBody>
              <a:bodyPr/>
              <a:lstStyle/>
              <a:p>
                <a:r>
                  <a:rPr lang="en-US">
                    <a:noFill/>
                  </a:rPr>
                  <a:t> </a:t>
                </a:r>
              </a:p>
            </p:txBody>
          </p:sp>
        </mc:Fallback>
      </mc:AlternateContent>
      <p:sp>
        <p:nvSpPr>
          <p:cNvPr id="4" name="Oval 3"/>
          <p:cNvSpPr/>
          <p:nvPr/>
        </p:nvSpPr>
        <p:spPr>
          <a:xfrm>
            <a:off x="5468066" y="386650"/>
            <a:ext cx="1410405" cy="100559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Universe U</a:t>
            </a:r>
            <a:endParaRPr lang="en-US" dirty="0"/>
          </a:p>
        </p:txBody>
      </p:sp>
      <p:grpSp>
        <p:nvGrpSpPr>
          <p:cNvPr id="6" name="Group 5"/>
          <p:cNvGrpSpPr/>
          <p:nvPr/>
        </p:nvGrpSpPr>
        <p:grpSpPr>
          <a:xfrm>
            <a:off x="8018487" y="149502"/>
            <a:ext cx="1132388" cy="2040230"/>
            <a:chOff x="5336275" y="3575713"/>
            <a:chExt cx="1917117" cy="2975208"/>
          </a:xfrm>
        </p:grpSpPr>
        <p:sp>
          <p:nvSpPr>
            <p:cNvPr id="7" name="Rectangle 6"/>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Brace 11"/>
            <p:cNvSpPr/>
            <p:nvPr/>
          </p:nvSpPr>
          <p:spPr>
            <a:xfrm>
              <a:off x="6045958" y="3575713"/>
              <a:ext cx="573206" cy="2975208"/>
            </a:xfrm>
            <a:prstGeom prst="rightBrace">
              <a:avLst>
                <a:gd name="adj1" fmla="val 8333"/>
                <a:gd name="adj2" fmla="val 49004"/>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5400000">
              <a:off x="5881470" y="5004750"/>
              <a:ext cx="2118569" cy="625274"/>
            </a:xfrm>
            <a:prstGeom prst="rect">
              <a:avLst/>
            </a:prstGeom>
            <a:noFill/>
          </p:spPr>
          <p:txBody>
            <a:bodyPr wrap="square" rtlCol="0">
              <a:spAutoFit/>
            </a:bodyPr>
            <a:lstStyle/>
            <a:p>
              <a:r>
                <a:rPr lang="en-US" dirty="0">
                  <a:solidFill>
                    <a:schemeClr val="accent4"/>
                  </a:solidFill>
                </a:rPr>
                <a:t>n buckets</a:t>
              </a:r>
            </a:p>
          </p:txBody>
        </p:sp>
      </p:grpSp>
      <p:cxnSp>
        <p:nvCxnSpPr>
          <p:cNvPr id="14" name="Straight Arrow Connector 13"/>
          <p:cNvCxnSpPr/>
          <p:nvPr/>
        </p:nvCxnSpPr>
        <p:spPr>
          <a:xfrm flipV="1">
            <a:off x="7027410" y="889449"/>
            <a:ext cx="842138" cy="1"/>
          </a:xfrm>
          <a:prstGeom prst="straightConnector1">
            <a:avLst/>
          </a:prstGeom>
          <a:ln w="381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03826" y="397695"/>
            <a:ext cx="567364" cy="523220"/>
          </a:xfrm>
          <a:prstGeom prst="rect">
            <a:avLst/>
          </a:prstGeom>
          <a:noFill/>
        </p:spPr>
        <p:txBody>
          <a:bodyPr wrap="square" rtlCol="0">
            <a:spAutoFit/>
          </a:bodyPr>
          <a:lstStyle/>
          <a:p>
            <a:r>
              <a:rPr lang="en-US" sz="2800" dirty="0">
                <a:solidFill>
                  <a:srgbClr val="7030A0"/>
                </a:solidFill>
              </a:rPr>
              <a:t>h</a:t>
            </a:r>
            <a:endParaRPr lang="en-US" dirty="0">
              <a:solidFill>
                <a:srgbClr val="7030A0"/>
              </a:solidFill>
            </a:endParaRPr>
          </a:p>
        </p:txBody>
      </p:sp>
      <p:pic>
        <p:nvPicPr>
          <p:cNvPr id="17" name="Picture 1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21689" y="965390"/>
            <a:ext cx="887203" cy="553813"/>
          </a:xfrm>
          <a:prstGeom prst="rect">
            <a:avLst/>
          </a:prstGeom>
        </p:spPr>
      </p:pic>
    </p:spTree>
    <p:extLst>
      <p:ext uri="{BB962C8B-B14F-4D97-AF65-F5344CB8AC3E}">
        <p14:creationId xmlns:p14="http://schemas.microsoft.com/office/powerpoint/2010/main" val="11052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274" y="226991"/>
            <a:ext cx="7783830" cy="1151253"/>
          </a:xfrm>
        </p:spPr>
        <p:txBody>
          <a:bodyPr>
            <a:normAutofit/>
          </a:bodyPr>
          <a:lstStyle/>
          <a:p>
            <a:r>
              <a:rPr lang="en-US" sz="4800" dirty="0"/>
              <a:t>Randomness helps</a:t>
            </a:r>
            <a:endParaRPr lang="en-US" sz="3600" dirty="0"/>
          </a:p>
        </p:txBody>
      </p:sp>
      <p:sp>
        <p:nvSpPr>
          <p:cNvPr id="41" name="TextBox 40"/>
          <p:cNvSpPr txBox="1"/>
          <p:nvPr/>
        </p:nvSpPr>
        <p:spPr>
          <a:xfrm>
            <a:off x="594870" y="1847463"/>
            <a:ext cx="6312367" cy="954107"/>
          </a:xfrm>
          <a:prstGeom prst="rect">
            <a:avLst/>
          </a:prstGeom>
          <a:noFill/>
        </p:spPr>
        <p:txBody>
          <a:bodyPr wrap="square" rtlCol="0">
            <a:spAutoFit/>
          </a:bodyPr>
          <a:lstStyle/>
          <a:p>
            <a:r>
              <a:rPr lang="en-US" sz="2800" dirty="0"/>
              <a:t>Intuitively: The bad guy can’t foil a hash function that he doesn’t yet know.</a:t>
            </a:r>
            <a:endParaRPr lang="en-US" sz="2800" dirty="0">
              <a:solidFill>
                <a:schemeClr val="accent4"/>
              </a:solidFill>
            </a:endParaRPr>
          </a:p>
        </p:txBody>
      </p:sp>
      <p:pic>
        <p:nvPicPr>
          <p:cNvPr id="3" name="Picture 2"/>
          <p:cNvPicPr>
            <a:picLocks noChangeAspect="1"/>
          </p:cNvPicPr>
          <p:nvPr/>
        </p:nvPicPr>
        <p:blipFill>
          <a:blip r:embed="rId2"/>
          <a:stretch>
            <a:fillRect/>
          </a:stretch>
        </p:blipFill>
        <p:spPr>
          <a:xfrm>
            <a:off x="6845429" y="944955"/>
            <a:ext cx="2089209" cy="2502754"/>
          </a:xfrm>
          <a:prstGeom prst="rect">
            <a:avLst/>
          </a:prstGeom>
        </p:spPr>
      </p:pic>
      <p:pic>
        <p:nvPicPr>
          <p:cNvPr id="35" name="Picture 34"/>
          <p:cNvPicPr>
            <a:picLocks noChangeAspect="1"/>
          </p:cNvPicPr>
          <p:nvPr/>
        </p:nvPicPr>
        <p:blipFill>
          <a:blip r:embed="rId3"/>
          <a:stretch>
            <a:fillRect/>
          </a:stretch>
        </p:blipFill>
        <p:spPr>
          <a:xfrm>
            <a:off x="385936" y="3880998"/>
            <a:ext cx="1292167" cy="1695157"/>
          </a:xfrm>
          <a:prstGeom prst="rect">
            <a:avLst/>
          </a:prstGeom>
        </p:spPr>
      </p:pic>
      <p:sp>
        <p:nvSpPr>
          <p:cNvPr id="43" name="TextBox 42"/>
          <p:cNvSpPr txBox="1"/>
          <p:nvPr/>
        </p:nvSpPr>
        <p:spPr>
          <a:xfrm>
            <a:off x="2069633" y="3880998"/>
            <a:ext cx="6481125" cy="1384995"/>
          </a:xfrm>
          <a:prstGeom prst="rect">
            <a:avLst/>
          </a:prstGeom>
          <a:noFill/>
        </p:spPr>
        <p:txBody>
          <a:bodyPr wrap="square" rtlCol="0">
            <a:spAutoFit/>
          </a:bodyPr>
          <a:lstStyle/>
          <a:p>
            <a:r>
              <a:rPr lang="en-US" sz="2800" dirty="0"/>
              <a:t>Why not?  What if there’s some strategy that foils a random function with high probability?</a:t>
            </a:r>
            <a:endParaRPr lang="en-US" sz="2800" dirty="0">
              <a:solidFill>
                <a:schemeClr val="accent4"/>
              </a:solidFill>
            </a:endParaRPr>
          </a:p>
        </p:txBody>
      </p:sp>
      <p:sp>
        <p:nvSpPr>
          <p:cNvPr id="40" name="TextBox 39"/>
          <p:cNvSpPr txBox="1"/>
          <p:nvPr/>
        </p:nvSpPr>
        <p:spPr>
          <a:xfrm>
            <a:off x="3488789" y="6105378"/>
            <a:ext cx="5453500" cy="523220"/>
          </a:xfrm>
          <a:prstGeom prst="rect">
            <a:avLst/>
          </a:prstGeom>
          <a:noFill/>
        </p:spPr>
        <p:txBody>
          <a:bodyPr wrap="square" rtlCol="0">
            <a:spAutoFit/>
          </a:bodyPr>
          <a:lstStyle/>
          <a:p>
            <a:r>
              <a:rPr lang="en-US" sz="2800" dirty="0">
                <a:solidFill>
                  <a:schemeClr val="accent4"/>
                </a:solidFill>
              </a:rPr>
              <a:t>We’ll need to do some analysis</a:t>
            </a:r>
            <a:r>
              <a:rPr lang="mr-IN" sz="2800" dirty="0">
                <a:solidFill>
                  <a:schemeClr val="accent4"/>
                </a:solidFill>
              </a:rPr>
              <a:t>…</a:t>
            </a:r>
            <a:endParaRPr lang="en-US" sz="2800" dirty="0">
              <a:solidFill>
                <a:schemeClr val="accent4"/>
              </a:solidFill>
            </a:endParaRPr>
          </a:p>
        </p:txBody>
      </p:sp>
      <p:sp>
        <p:nvSpPr>
          <p:cNvPr id="4" name="TextBox 3">
            <a:extLst>
              <a:ext uri="{FF2B5EF4-FFF2-40B4-BE49-F238E27FC236}">
                <a16:creationId xmlns:a16="http://schemas.microsoft.com/office/drawing/2014/main" id="{B9B2021B-C20A-BC43-BA8C-18C464E792FF}"/>
              </a:ext>
            </a:extLst>
          </p:cNvPr>
          <p:cNvSpPr txBox="1"/>
          <p:nvPr/>
        </p:nvSpPr>
        <p:spPr>
          <a:xfrm>
            <a:off x="6845429" y="3035717"/>
            <a:ext cx="2096859" cy="646331"/>
          </a:xfrm>
          <a:prstGeom prst="rect">
            <a:avLst/>
          </a:prstGeom>
          <a:noFill/>
        </p:spPr>
        <p:txBody>
          <a:bodyPr wrap="square" rtlCol="0">
            <a:spAutoFit/>
          </a:bodyPr>
          <a:lstStyle/>
          <a:p>
            <a:pPr algn="ctr"/>
            <a:r>
              <a:rPr lang="en-US" dirty="0"/>
              <a:t>Lucky the Lackadaisical Lemur</a:t>
            </a:r>
          </a:p>
        </p:txBody>
      </p:sp>
      <p:sp>
        <p:nvSpPr>
          <p:cNvPr id="9" name="TextBox 8">
            <a:extLst>
              <a:ext uri="{FF2B5EF4-FFF2-40B4-BE49-F238E27FC236}">
                <a16:creationId xmlns:a16="http://schemas.microsoft.com/office/drawing/2014/main" id="{56A51A85-9D7F-9A43-8ABA-60C2247327D8}"/>
              </a:ext>
            </a:extLst>
          </p:cNvPr>
          <p:cNvSpPr txBox="1"/>
          <p:nvPr/>
        </p:nvSpPr>
        <p:spPr>
          <a:xfrm>
            <a:off x="46838" y="5660184"/>
            <a:ext cx="2096859" cy="646331"/>
          </a:xfrm>
          <a:prstGeom prst="rect">
            <a:avLst/>
          </a:prstGeom>
          <a:noFill/>
        </p:spPr>
        <p:txBody>
          <a:bodyPr wrap="square" rtlCol="0">
            <a:spAutoFit/>
          </a:bodyPr>
          <a:lstStyle/>
          <a:p>
            <a:pPr algn="ctr"/>
            <a:r>
              <a:rPr lang="en-US" dirty="0"/>
              <a:t>Plucky the Pedantic Penguin</a:t>
            </a:r>
          </a:p>
        </p:txBody>
      </p:sp>
    </p:spTree>
    <p:extLst>
      <p:ext uri="{BB962C8B-B14F-4D97-AF65-F5344CB8AC3E}">
        <p14:creationId xmlns:p14="http://schemas.microsoft.com/office/powerpoint/2010/main" val="79980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0" grpId="0"/>
      <p:bldP spid="4"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783830" cy="1151253"/>
          </a:xfrm>
        </p:spPr>
        <p:txBody>
          <a:bodyPr>
            <a:normAutofit fontScale="90000"/>
          </a:bodyPr>
          <a:lstStyle/>
          <a:p>
            <a:r>
              <a:rPr lang="en-US" sz="6000" dirty="0"/>
              <a:t>What do we want?</a:t>
            </a:r>
            <a:br>
              <a:rPr lang="en-US" sz="6000" dirty="0"/>
            </a:br>
            <a:endParaRPr lang="en-US" dirty="0"/>
          </a:p>
        </p:txBody>
      </p:sp>
      <p:sp>
        <p:nvSpPr>
          <p:cNvPr id="4" name="TextBox 3"/>
          <p:cNvSpPr txBox="1"/>
          <p:nvPr/>
        </p:nvSpPr>
        <p:spPr>
          <a:xfrm>
            <a:off x="848089" y="3244128"/>
            <a:ext cx="464024" cy="369332"/>
          </a:xfrm>
          <a:prstGeom prst="rect">
            <a:avLst/>
          </a:prstGeom>
          <a:noFill/>
        </p:spPr>
        <p:txBody>
          <a:bodyPr wrap="square" rtlCol="0">
            <a:spAutoFit/>
          </a:bodyPr>
          <a:lstStyle/>
          <a:p>
            <a:r>
              <a:rPr lang="en-US" dirty="0"/>
              <a:t>1</a:t>
            </a:r>
          </a:p>
        </p:txBody>
      </p:sp>
      <p:sp>
        <p:nvSpPr>
          <p:cNvPr id="5" name="TextBox 4"/>
          <p:cNvSpPr txBox="1"/>
          <p:nvPr/>
        </p:nvSpPr>
        <p:spPr>
          <a:xfrm>
            <a:off x="848089" y="3790025"/>
            <a:ext cx="464024" cy="369332"/>
          </a:xfrm>
          <a:prstGeom prst="rect">
            <a:avLst/>
          </a:prstGeom>
          <a:noFill/>
        </p:spPr>
        <p:txBody>
          <a:bodyPr wrap="square" rtlCol="0">
            <a:spAutoFit/>
          </a:bodyPr>
          <a:lstStyle/>
          <a:p>
            <a:r>
              <a:rPr lang="en-US" dirty="0"/>
              <a:t>2</a:t>
            </a:r>
          </a:p>
        </p:txBody>
      </p:sp>
      <p:sp>
        <p:nvSpPr>
          <p:cNvPr id="6" name="TextBox 5"/>
          <p:cNvSpPr txBox="1"/>
          <p:nvPr/>
        </p:nvSpPr>
        <p:spPr>
          <a:xfrm>
            <a:off x="848089" y="4355246"/>
            <a:ext cx="464024" cy="369332"/>
          </a:xfrm>
          <a:prstGeom prst="rect">
            <a:avLst/>
          </a:prstGeom>
          <a:noFill/>
        </p:spPr>
        <p:txBody>
          <a:bodyPr wrap="square" rtlCol="0">
            <a:spAutoFit/>
          </a:bodyPr>
          <a:lstStyle/>
          <a:p>
            <a:r>
              <a:rPr lang="en-US" dirty="0"/>
              <a:t>3</a:t>
            </a:r>
          </a:p>
        </p:txBody>
      </p:sp>
      <p:sp>
        <p:nvSpPr>
          <p:cNvPr id="7" name="TextBox 6"/>
          <p:cNvSpPr txBox="1"/>
          <p:nvPr/>
        </p:nvSpPr>
        <p:spPr>
          <a:xfrm>
            <a:off x="848089" y="5473031"/>
            <a:ext cx="464024" cy="369332"/>
          </a:xfrm>
          <a:prstGeom prst="rect">
            <a:avLst/>
          </a:prstGeom>
          <a:noFill/>
        </p:spPr>
        <p:txBody>
          <a:bodyPr wrap="square" rtlCol="0">
            <a:spAutoFit/>
          </a:bodyPr>
          <a:lstStyle/>
          <a:p>
            <a:r>
              <a:rPr lang="en-US" dirty="0"/>
              <a:t>n</a:t>
            </a:r>
          </a:p>
        </p:txBody>
      </p:sp>
      <p:cxnSp>
        <p:nvCxnSpPr>
          <p:cNvPr id="8" name="Straight Arrow Connector 7"/>
          <p:cNvCxnSpPr/>
          <p:nvPr/>
        </p:nvCxnSpPr>
        <p:spPr>
          <a:xfrm>
            <a:off x="1452556" y="3477395"/>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672618" y="5646324"/>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452556" y="457149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52556" y="566331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025762" y="4328282"/>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14</a:t>
            </a:r>
          </a:p>
        </p:txBody>
      </p:sp>
      <p:cxnSp>
        <p:nvCxnSpPr>
          <p:cNvPr id="13" name="Straight Arrow Connector 12"/>
          <p:cNvCxnSpPr/>
          <p:nvPr/>
        </p:nvCxnSpPr>
        <p:spPr>
          <a:xfrm>
            <a:off x="2687583" y="4571491"/>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049722" y="3694841"/>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15" name="Rectangle 14"/>
          <p:cNvSpPr/>
          <p:nvPr/>
        </p:nvSpPr>
        <p:spPr>
          <a:xfrm>
            <a:off x="2049723" y="5432580"/>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p:sp>
        <p:nvSpPr>
          <p:cNvPr id="16" name="TextBox 15"/>
          <p:cNvSpPr txBox="1"/>
          <p:nvPr/>
        </p:nvSpPr>
        <p:spPr>
          <a:xfrm rot="5400000">
            <a:off x="782149" y="5051118"/>
            <a:ext cx="578320" cy="369332"/>
          </a:xfrm>
          <a:prstGeom prst="rect">
            <a:avLst/>
          </a:prstGeom>
          <a:noFill/>
        </p:spPr>
        <p:txBody>
          <a:bodyPr wrap="square" rtlCol="0">
            <a:spAutoFit/>
          </a:bodyPr>
          <a:lstStyle/>
          <a:p>
            <a:r>
              <a:rPr lang="mr-IN"/>
              <a:t>…</a:t>
            </a:r>
            <a:endParaRPr lang="en-US" dirty="0"/>
          </a:p>
        </p:txBody>
      </p:sp>
      <p:cxnSp>
        <p:nvCxnSpPr>
          <p:cNvPr id="17" name="Straight Arrow Connector 16"/>
          <p:cNvCxnSpPr/>
          <p:nvPr/>
        </p:nvCxnSpPr>
        <p:spPr>
          <a:xfrm flipV="1">
            <a:off x="2687583" y="3988199"/>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76516" y="4002834"/>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025762" y="3136753"/>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cxnSp>
        <p:nvCxnSpPr>
          <p:cNvPr id="20" name="Straight Arrow Connector 19"/>
          <p:cNvCxnSpPr/>
          <p:nvPr/>
        </p:nvCxnSpPr>
        <p:spPr>
          <a:xfrm flipV="1">
            <a:off x="2621155" y="3362944"/>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133158" y="5400017"/>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cxnSp>
        <p:nvCxnSpPr>
          <p:cNvPr id="22" name="Straight Arrow Connector 21"/>
          <p:cNvCxnSpPr/>
          <p:nvPr/>
        </p:nvCxnSpPr>
        <p:spPr>
          <a:xfrm>
            <a:off x="2659529" y="5676088"/>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1132334" y="3169062"/>
            <a:ext cx="548043" cy="2760848"/>
            <a:chOff x="5336275" y="3684896"/>
            <a:chExt cx="548043" cy="2866025"/>
          </a:xfrm>
        </p:grpSpPr>
        <p:sp>
          <p:nvSpPr>
            <p:cNvPr id="24" name="Rectangle 23"/>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p:cNvCxnSpPr/>
          <p:nvPr/>
        </p:nvCxnSpPr>
        <p:spPr>
          <a:xfrm flipV="1">
            <a:off x="3728079" y="4560950"/>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188619" y="4314643"/>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cxnSp>
        <p:nvCxnSpPr>
          <p:cNvPr id="31" name="Straight Arrow Connector 30"/>
          <p:cNvCxnSpPr/>
          <p:nvPr/>
        </p:nvCxnSpPr>
        <p:spPr>
          <a:xfrm flipV="1">
            <a:off x="4783902" y="4575018"/>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244442" y="4328711"/>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sz="3200" dirty="0">
              <a:solidFill>
                <a:schemeClr val="tx1"/>
              </a:solidFill>
            </a:endParaRPr>
          </a:p>
        </p:txBody>
      </p:sp>
      <p:cxnSp>
        <p:nvCxnSpPr>
          <p:cNvPr id="33" name="Straight Arrow Connector 32"/>
          <p:cNvCxnSpPr/>
          <p:nvPr/>
        </p:nvCxnSpPr>
        <p:spPr>
          <a:xfrm flipV="1">
            <a:off x="5839821" y="4575018"/>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300361" y="4328711"/>
            <a:ext cx="615266"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32</a:t>
            </a:r>
            <a:endParaRPr lang="en-US" dirty="0">
              <a:solidFill>
                <a:schemeClr val="tx1"/>
              </a:solidFill>
            </a:endParaRPr>
          </a:p>
        </p:txBody>
      </p:sp>
      <p:cxnSp>
        <p:nvCxnSpPr>
          <p:cNvPr id="36" name="Straight Arrow Connector 35"/>
          <p:cNvCxnSpPr/>
          <p:nvPr/>
        </p:nvCxnSpPr>
        <p:spPr>
          <a:xfrm flipV="1">
            <a:off x="6934068" y="4575018"/>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394608" y="4328711"/>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cxnSp>
        <p:nvCxnSpPr>
          <p:cNvPr id="38" name="Straight Arrow Connector 37"/>
          <p:cNvCxnSpPr/>
          <p:nvPr/>
        </p:nvCxnSpPr>
        <p:spPr>
          <a:xfrm flipV="1">
            <a:off x="8028315" y="4560950"/>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7488855" y="4314643"/>
            <a:ext cx="672520"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15</a:t>
            </a:r>
            <a:endParaRPr lang="en-US" dirty="0">
              <a:solidFill>
                <a:schemeClr val="tx1"/>
              </a:solidFill>
            </a:endParaRPr>
          </a:p>
        </p:txBody>
      </p:sp>
      <p:sp>
        <p:nvSpPr>
          <p:cNvPr id="41" name="TextBox 40"/>
          <p:cNvSpPr txBox="1"/>
          <p:nvPr/>
        </p:nvSpPr>
        <p:spPr>
          <a:xfrm>
            <a:off x="848089" y="1228485"/>
            <a:ext cx="7674534" cy="1077218"/>
          </a:xfrm>
          <a:prstGeom prst="rect">
            <a:avLst/>
          </a:prstGeom>
          <a:noFill/>
        </p:spPr>
        <p:txBody>
          <a:bodyPr wrap="square" rtlCol="0">
            <a:spAutoFit/>
          </a:bodyPr>
          <a:lstStyle/>
          <a:p>
            <a:r>
              <a:rPr lang="en-US" sz="3200" dirty="0"/>
              <a:t>It’s </a:t>
            </a:r>
            <a:r>
              <a:rPr lang="en-US" sz="3200" b="1" dirty="0">
                <a:solidFill>
                  <a:srgbClr val="FF0000"/>
                </a:solidFill>
              </a:rPr>
              <a:t>bad</a:t>
            </a:r>
            <a:r>
              <a:rPr lang="en-US" sz="3200" dirty="0"/>
              <a:t> if lots of items land in </a:t>
            </a:r>
            <a:r>
              <a:rPr lang="en-US" sz="3200" dirty="0" err="1"/>
              <a:t>u</a:t>
            </a:r>
            <a:r>
              <a:rPr lang="en-US" sz="3200" baseline="-25000" dirty="0" err="1"/>
              <a:t>i</a:t>
            </a:r>
            <a:r>
              <a:rPr lang="en-US" sz="3200" dirty="0" err="1"/>
              <a:t>’s</a:t>
            </a:r>
            <a:r>
              <a:rPr lang="en-US" sz="3200" dirty="0"/>
              <a:t> bucket.</a:t>
            </a:r>
          </a:p>
          <a:p>
            <a:r>
              <a:rPr lang="en-US" sz="3200" dirty="0"/>
              <a:t>So we want </a:t>
            </a:r>
            <a:r>
              <a:rPr lang="en-US" sz="3200" b="1" dirty="0"/>
              <a:t>not that</a:t>
            </a:r>
            <a:r>
              <a:rPr lang="en-US" sz="3200" dirty="0"/>
              <a:t>. </a:t>
            </a:r>
          </a:p>
        </p:txBody>
      </p:sp>
      <p:pic>
        <p:nvPicPr>
          <p:cNvPr id="42" name="Picture 41"/>
          <p:cNvPicPr>
            <a:picLocks noChangeAspect="1"/>
          </p:cNvPicPr>
          <p:nvPr/>
        </p:nvPicPr>
        <p:blipFill>
          <a:blip r:embed="rId2"/>
          <a:stretch>
            <a:fillRect/>
          </a:stretch>
        </p:blipFill>
        <p:spPr>
          <a:xfrm>
            <a:off x="2211530" y="3016423"/>
            <a:ext cx="3077756" cy="3046977"/>
          </a:xfrm>
          <a:prstGeom prst="rect">
            <a:avLst/>
          </a:prstGeom>
        </p:spPr>
      </p:pic>
    </p:spTree>
    <p:extLst>
      <p:ext uri="{BB962C8B-B14F-4D97-AF65-F5344CB8AC3E}">
        <p14:creationId xmlns:p14="http://schemas.microsoft.com/office/powerpoint/2010/main" val="484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836" y="197052"/>
            <a:ext cx="7783830" cy="968698"/>
          </a:xfrm>
        </p:spPr>
        <p:txBody>
          <a:bodyPr>
            <a:normAutofit/>
          </a:bodyPr>
          <a:lstStyle/>
          <a:p>
            <a:r>
              <a:rPr lang="en-US" dirty="0"/>
              <a:t>More precisely</a:t>
            </a:r>
          </a:p>
        </p:txBody>
      </p:sp>
      <p:grpSp>
        <p:nvGrpSpPr>
          <p:cNvPr id="41" name="Group 40"/>
          <p:cNvGrpSpPr/>
          <p:nvPr/>
        </p:nvGrpSpPr>
        <p:grpSpPr>
          <a:xfrm>
            <a:off x="0" y="4536025"/>
            <a:ext cx="2525699" cy="2204854"/>
            <a:chOff x="5616051" y="3726689"/>
            <a:chExt cx="3374298" cy="2793157"/>
          </a:xfrm>
        </p:grpSpPr>
        <p:sp>
          <p:nvSpPr>
            <p:cNvPr id="4" name="TextBox 3"/>
            <p:cNvSpPr txBox="1"/>
            <p:nvPr/>
          </p:nvSpPr>
          <p:spPr>
            <a:xfrm>
              <a:off x="5616051" y="3834064"/>
              <a:ext cx="464024" cy="389899"/>
            </a:xfrm>
            <a:prstGeom prst="rect">
              <a:avLst/>
            </a:prstGeom>
            <a:noFill/>
          </p:spPr>
          <p:txBody>
            <a:bodyPr wrap="square" rtlCol="0">
              <a:spAutoFit/>
            </a:bodyPr>
            <a:lstStyle/>
            <a:p>
              <a:r>
                <a:rPr lang="en-US" sz="1400" dirty="0"/>
                <a:t>1</a:t>
              </a:r>
            </a:p>
          </p:txBody>
        </p:sp>
        <p:sp>
          <p:nvSpPr>
            <p:cNvPr id="5" name="TextBox 4"/>
            <p:cNvSpPr txBox="1"/>
            <p:nvPr/>
          </p:nvSpPr>
          <p:spPr>
            <a:xfrm>
              <a:off x="5616051" y="4379961"/>
              <a:ext cx="464024" cy="389899"/>
            </a:xfrm>
            <a:prstGeom prst="rect">
              <a:avLst/>
            </a:prstGeom>
            <a:noFill/>
          </p:spPr>
          <p:txBody>
            <a:bodyPr wrap="square" rtlCol="0">
              <a:spAutoFit/>
            </a:bodyPr>
            <a:lstStyle/>
            <a:p>
              <a:r>
                <a:rPr lang="en-US" sz="1400" dirty="0"/>
                <a:t>2</a:t>
              </a:r>
            </a:p>
          </p:txBody>
        </p:sp>
        <p:sp>
          <p:nvSpPr>
            <p:cNvPr id="6" name="TextBox 5"/>
            <p:cNvSpPr txBox="1"/>
            <p:nvPr/>
          </p:nvSpPr>
          <p:spPr>
            <a:xfrm>
              <a:off x="5616051" y="4945181"/>
              <a:ext cx="464024" cy="389899"/>
            </a:xfrm>
            <a:prstGeom prst="rect">
              <a:avLst/>
            </a:prstGeom>
            <a:noFill/>
          </p:spPr>
          <p:txBody>
            <a:bodyPr wrap="square" rtlCol="0">
              <a:spAutoFit/>
            </a:bodyPr>
            <a:lstStyle/>
            <a:p>
              <a:r>
                <a:rPr lang="en-US" sz="1400" dirty="0"/>
                <a:t>3</a:t>
              </a:r>
            </a:p>
          </p:txBody>
        </p:sp>
        <p:sp>
          <p:nvSpPr>
            <p:cNvPr id="7" name="TextBox 6"/>
            <p:cNvSpPr txBox="1"/>
            <p:nvPr/>
          </p:nvSpPr>
          <p:spPr>
            <a:xfrm>
              <a:off x="5616051" y="6062967"/>
              <a:ext cx="464024" cy="389899"/>
            </a:xfrm>
            <a:prstGeom prst="rect">
              <a:avLst/>
            </a:prstGeom>
            <a:noFill/>
          </p:spPr>
          <p:txBody>
            <a:bodyPr wrap="square" rtlCol="0">
              <a:spAutoFit/>
            </a:bodyPr>
            <a:lstStyle/>
            <a:p>
              <a:r>
                <a:rPr lang="en-US" sz="1400" dirty="0"/>
                <a:t>n</a:t>
              </a:r>
            </a:p>
          </p:txBody>
        </p:sp>
        <p:cxnSp>
          <p:nvCxnSpPr>
            <p:cNvPr id="8" name="Straight Arrow Connector 7"/>
            <p:cNvCxnSpPr/>
            <p:nvPr/>
          </p:nvCxnSpPr>
          <p:spPr>
            <a:xfrm>
              <a:off x="6220518" y="406733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440580" y="6236260"/>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20518" y="516142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20518" y="625324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93724" y="491821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cxnSp>
          <p:nvCxnSpPr>
            <p:cNvPr id="13" name="Straight Arrow Connector 12"/>
            <p:cNvCxnSpPr/>
            <p:nvPr/>
          </p:nvCxnSpPr>
          <p:spPr>
            <a:xfrm>
              <a:off x="7455545" y="5161427"/>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817684" y="4284777"/>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22</a:t>
              </a:r>
              <a:endParaRPr lang="en-US" sz="1100" dirty="0">
                <a:solidFill>
                  <a:schemeClr val="tx1"/>
                </a:solidFill>
              </a:endParaRPr>
            </a:p>
          </p:txBody>
        </p:sp>
        <p:sp>
          <p:nvSpPr>
            <p:cNvPr id="15" name="Rectangle 14"/>
            <p:cNvSpPr/>
            <p:nvPr/>
          </p:nvSpPr>
          <p:spPr>
            <a:xfrm>
              <a:off x="6817685" y="6022516"/>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92</a:t>
              </a:r>
              <a:endParaRPr lang="en-US" sz="1100" dirty="0">
                <a:solidFill>
                  <a:schemeClr val="tx1"/>
                </a:solidFill>
              </a:endParaRPr>
            </a:p>
          </p:txBody>
        </p:sp>
        <p:sp>
          <p:nvSpPr>
            <p:cNvPr id="16" name="TextBox 15"/>
            <p:cNvSpPr txBox="1"/>
            <p:nvPr/>
          </p:nvSpPr>
          <p:spPr>
            <a:xfrm rot="5400000">
              <a:off x="5550111" y="5620127"/>
              <a:ext cx="578321" cy="411186"/>
            </a:xfrm>
            <a:prstGeom prst="rect">
              <a:avLst/>
            </a:prstGeom>
            <a:noFill/>
          </p:spPr>
          <p:txBody>
            <a:bodyPr wrap="square" rtlCol="0">
              <a:spAutoFit/>
            </a:bodyPr>
            <a:lstStyle/>
            <a:p>
              <a:r>
                <a:rPr lang="mr-IN" sz="1400"/>
                <a:t>…</a:t>
              </a:r>
              <a:endParaRPr lang="en-US" sz="1400" dirty="0"/>
            </a:p>
          </p:txBody>
        </p:sp>
        <p:cxnSp>
          <p:nvCxnSpPr>
            <p:cNvPr id="17" name="Straight Arrow Connector 16"/>
            <p:cNvCxnSpPr/>
            <p:nvPr/>
          </p:nvCxnSpPr>
          <p:spPr>
            <a:xfrm flipV="1">
              <a:off x="7455545" y="4578135"/>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244478" y="459277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93724" y="3726689"/>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43</a:t>
              </a:r>
              <a:endParaRPr lang="en-US" sz="1100" dirty="0">
                <a:solidFill>
                  <a:schemeClr val="tx1"/>
                </a:solidFill>
              </a:endParaRPr>
            </a:p>
          </p:txBody>
        </p:sp>
        <p:cxnSp>
          <p:nvCxnSpPr>
            <p:cNvPr id="20" name="Straight Arrow Connector 19"/>
            <p:cNvCxnSpPr/>
            <p:nvPr/>
          </p:nvCxnSpPr>
          <p:spPr>
            <a:xfrm flipV="1">
              <a:off x="7389117" y="3952880"/>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901120" y="5989953"/>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a:t>
              </a:r>
              <a:endParaRPr lang="en-US" sz="1100" dirty="0">
                <a:solidFill>
                  <a:schemeClr val="tx1"/>
                </a:solidFill>
              </a:endParaRPr>
            </a:p>
          </p:txBody>
        </p:sp>
        <p:cxnSp>
          <p:nvCxnSpPr>
            <p:cNvPr id="22" name="Straight Arrow Connector 21"/>
            <p:cNvCxnSpPr/>
            <p:nvPr/>
          </p:nvCxnSpPr>
          <p:spPr>
            <a:xfrm>
              <a:off x="7427491" y="6266024"/>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900296" y="3758998"/>
              <a:ext cx="548043" cy="2760848"/>
              <a:chOff x="5336275" y="3684896"/>
              <a:chExt cx="548043" cy="2866025"/>
            </a:xfrm>
          </p:grpSpPr>
          <p:sp>
            <p:nvSpPr>
              <p:cNvPr id="24" name="Rectangle 23"/>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24"/>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ectangle 25"/>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Rectangle 26"/>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1" name="Straight Arrow Connector 30"/>
            <p:cNvCxnSpPr/>
            <p:nvPr/>
          </p:nvCxnSpPr>
          <p:spPr>
            <a:xfrm flipV="1">
              <a:off x="8496041" y="5164955"/>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Rectangle 31"/>
                <p:cNvSpPr/>
                <p:nvPr/>
              </p:nvSpPr>
              <p:spPr>
                <a:xfrm>
                  <a:off x="7956581" y="4918218"/>
                  <a:ext cx="554787" cy="49399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𝑢</m:t>
                            </m:r>
                          </m:e>
                          <m:sub>
                            <m:r>
                              <a:rPr lang="en-US" i="1">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32" name="Rectangle 31"/>
                <p:cNvSpPr>
                  <a:spLocks noRot="1" noChangeAspect="1" noMove="1" noResize="1" noEditPoints="1" noAdjustHandles="1" noChangeArrowheads="1" noChangeShapeType="1" noTextEdit="1"/>
                </p:cNvSpPr>
                <p:nvPr/>
              </p:nvSpPr>
              <p:spPr>
                <a:xfrm>
                  <a:off x="7956581" y="4918218"/>
                  <a:ext cx="554787" cy="493997"/>
                </a:xfrm>
                <a:prstGeom prst="rect">
                  <a:avLst/>
                </a:prstGeom>
                <a:blipFill>
                  <a:blip r:embed="rId2"/>
                  <a:stretch>
                    <a:fillRect/>
                  </a:stretch>
                </a:blipFill>
                <a:ln w="50800">
                  <a:solidFill>
                    <a:schemeClr val="accent4"/>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5" name="TextBox 34"/>
              <p:cNvSpPr txBox="1"/>
              <p:nvPr/>
            </p:nvSpPr>
            <p:spPr>
              <a:xfrm>
                <a:off x="865500" y="1353258"/>
                <a:ext cx="8278500" cy="3558346"/>
              </a:xfrm>
              <a:prstGeom prst="rect">
                <a:avLst/>
              </a:prstGeom>
              <a:noFill/>
            </p:spPr>
            <p:txBody>
              <a:bodyPr wrap="square" rtlCol="0">
                <a:spAutoFit/>
              </a:bodyPr>
              <a:lstStyle/>
              <a:p>
                <a:pPr marL="285750" indent="-285750">
                  <a:buFont typeface="Arial" charset="0"/>
                  <a:buChar char="•"/>
                </a:pPr>
                <a:r>
                  <a:rPr lang="en-US" sz="2800" dirty="0"/>
                  <a:t>We want:</a:t>
                </a:r>
              </a:p>
              <a:p>
                <a:pPr marL="742950" lvl="1" indent="-285750">
                  <a:buFont typeface="Arial" charset="0"/>
                  <a:buChar char="•"/>
                </a:pPr>
                <a:r>
                  <a:rPr lang="en-US" sz="2800" dirty="0">
                    <a:solidFill>
                      <a:schemeClr val="accent4"/>
                    </a:solidFill>
                  </a:rPr>
                  <a:t>For all ways a bad guy could choose </a:t>
                </a:r>
                <a14:m>
                  <m:oMath xmlns:m="http://schemas.openxmlformats.org/officeDocument/2006/math">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b="0" i="1" smtClean="0">
                            <a:solidFill>
                              <a:schemeClr val="accent4"/>
                            </a:solidFill>
                            <a:latin typeface="Cambria Math" panose="02040503050406030204" pitchFamily="18" charset="0"/>
                          </a:rPr>
                          <m:t>1,</m:t>
                        </m:r>
                      </m:sub>
                    </m:sSub>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𝑢</m:t>
                        </m:r>
                      </m:e>
                      <m:sub>
                        <m:r>
                          <a:rPr lang="en-US" sz="2800" b="0" i="1" smtClean="0">
                            <a:solidFill>
                              <a:schemeClr val="accent4"/>
                            </a:solidFill>
                            <a:latin typeface="Cambria Math" panose="02040503050406030204" pitchFamily="18" charset="0"/>
                          </a:rPr>
                          <m:t>2</m:t>
                        </m:r>
                      </m:sub>
                    </m:sSub>
                    <m:r>
                      <a:rPr lang="en-US" sz="2800" b="0" i="1" smtClean="0">
                        <a:solidFill>
                          <a:schemeClr val="accent4"/>
                        </a:solidFill>
                        <a:latin typeface="Cambria Math" panose="02040503050406030204" pitchFamily="18" charset="0"/>
                      </a:rPr>
                      <m:t>,…, </m:t>
                    </m:r>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𝑢</m:t>
                        </m:r>
                      </m:e>
                      <m:sub>
                        <m:r>
                          <a:rPr lang="en-US" sz="2800" b="0" i="1" smtClean="0">
                            <a:solidFill>
                              <a:schemeClr val="accent4"/>
                            </a:solidFill>
                            <a:latin typeface="Cambria Math" panose="02040503050406030204" pitchFamily="18" charset="0"/>
                          </a:rPr>
                          <m:t>𝑛</m:t>
                        </m:r>
                      </m:sub>
                    </m:sSub>
                    <m:r>
                      <a:rPr lang="en-US" sz="2800" b="0" i="1" smtClean="0">
                        <a:solidFill>
                          <a:schemeClr val="accent4"/>
                        </a:solidFill>
                        <a:latin typeface="Cambria Math" panose="02040503050406030204" pitchFamily="18" charset="0"/>
                      </a:rPr>
                      <m:t>, </m:t>
                    </m:r>
                  </m:oMath>
                </a14:m>
                <a:r>
                  <a:rPr lang="en-US" sz="2800" dirty="0">
                    <a:solidFill>
                      <a:schemeClr val="accent4"/>
                    </a:solidFill>
                  </a:rPr>
                  <a:t> to put into the hash table, and for all </a:t>
                </a:r>
                <a14:m>
                  <m:oMath xmlns:m="http://schemas.openxmlformats.org/officeDocument/2006/math">
                    <m:r>
                      <a:rPr lang="en-US" sz="2800" b="0" i="1" smtClean="0">
                        <a:solidFill>
                          <a:schemeClr val="accent4"/>
                        </a:solidFill>
                        <a:latin typeface="Cambria Math" panose="02040503050406030204" pitchFamily="18" charset="0"/>
                      </a:rPr>
                      <m:t>𝑖</m:t>
                    </m:r>
                    <m:r>
                      <a:rPr lang="en-US" sz="2800" b="0" i="1" smtClean="0">
                        <a:solidFill>
                          <a:schemeClr val="accent4"/>
                        </a:solidFill>
                        <a:latin typeface="Cambria Math" panose="02040503050406030204" pitchFamily="18" charset="0"/>
                      </a:rPr>
                      <m:t>∈</m:t>
                    </m:r>
                    <m:d>
                      <m:dPr>
                        <m:begChr m:val="{"/>
                        <m:endChr m:val="}"/>
                        <m:ctrlPr>
                          <a:rPr lang="en-US" sz="2800" b="0" i="1" smtClean="0">
                            <a:solidFill>
                              <a:schemeClr val="accent4"/>
                            </a:solidFill>
                            <a:latin typeface="Cambria Math" panose="02040503050406030204" pitchFamily="18" charset="0"/>
                          </a:rPr>
                        </m:ctrlPr>
                      </m:dPr>
                      <m:e>
                        <m:r>
                          <a:rPr lang="en-US" sz="2800" b="0" i="1" smtClean="0">
                            <a:solidFill>
                              <a:schemeClr val="accent4"/>
                            </a:solidFill>
                            <a:latin typeface="Cambria Math" panose="02040503050406030204" pitchFamily="18" charset="0"/>
                          </a:rPr>
                          <m:t>1, …, </m:t>
                        </m:r>
                        <m:r>
                          <a:rPr lang="en-US" sz="2800" b="0" i="1" smtClean="0">
                            <a:solidFill>
                              <a:schemeClr val="accent4"/>
                            </a:solidFill>
                            <a:latin typeface="Cambria Math" panose="02040503050406030204" pitchFamily="18" charset="0"/>
                          </a:rPr>
                          <m:t>𝑛</m:t>
                        </m:r>
                      </m:e>
                    </m:d>
                    <m:r>
                      <a:rPr lang="en-US" sz="2800" b="0" i="1" smtClean="0">
                        <a:solidFill>
                          <a:schemeClr val="accent4"/>
                        </a:solidFill>
                        <a:latin typeface="Cambria Math" panose="02040503050406030204" pitchFamily="18" charset="0"/>
                      </a:rPr>
                      <m:t>, </m:t>
                    </m:r>
                  </m:oMath>
                </a14:m>
                <a:endParaRPr lang="en-US" sz="2800" dirty="0">
                  <a:solidFill>
                    <a:schemeClr val="accent4"/>
                  </a:solidFill>
                </a:endParaRPr>
              </a:p>
              <a:p>
                <a:pPr lvl="1" algn="ctr"/>
                <a:r>
                  <a:rPr lang="en-US" sz="2800" dirty="0">
                    <a:solidFill>
                      <a:schemeClr val="accent4"/>
                    </a:solidFill>
                  </a:rPr>
                  <a:t>E[ number of items in </a:t>
                </a:r>
                <a14:m>
                  <m:oMath xmlns:m="http://schemas.openxmlformats.org/officeDocument/2006/math">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i="1">
                            <a:solidFill>
                              <a:schemeClr val="accent4"/>
                            </a:solidFill>
                            <a:latin typeface="Cambria Math" panose="02040503050406030204" pitchFamily="18" charset="0"/>
                          </a:rPr>
                          <m:t>𝑖</m:t>
                        </m:r>
                      </m:sub>
                    </m:sSub>
                  </m:oMath>
                </a14:m>
                <a:r>
                  <a:rPr lang="en-US" sz="2800" dirty="0">
                    <a:solidFill>
                      <a:schemeClr val="accent4"/>
                    </a:solidFill>
                  </a:rPr>
                  <a:t> ‘s bucket ] </a:t>
                </a:r>
                <a14:m>
                  <m:oMath xmlns:m="http://schemas.openxmlformats.org/officeDocument/2006/math">
                    <m:r>
                      <a:rPr lang="en-US" sz="2800" b="0" i="1" smtClean="0">
                        <a:solidFill>
                          <a:schemeClr val="accent4"/>
                        </a:solidFill>
                        <a:latin typeface="Cambria Math" charset="0"/>
                      </a:rPr>
                      <m:t>≤</m:t>
                    </m:r>
                  </m:oMath>
                </a14:m>
                <a:r>
                  <a:rPr lang="en-US" sz="2800" dirty="0">
                    <a:solidFill>
                      <a:schemeClr val="accent4"/>
                    </a:solidFill>
                  </a:rPr>
                  <a:t> 2.</a:t>
                </a:r>
              </a:p>
              <a:p>
                <a:pPr marL="285750" indent="-285750">
                  <a:buFont typeface="Arial" charset="0"/>
                  <a:buChar char="•"/>
                </a:pPr>
                <a:r>
                  <a:rPr lang="en-US" sz="2800" dirty="0"/>
                  <a:t>If that were the case: </a:t>
                </a:r>
              </a:p>
              <a:p>
                <a:pPr marL="742950" lvl="1" indent="-285750">
                  <a:buFont typeface="Arial" charset="0"/>
                  <a:buChar char="•"/>
                </a:pPr>
                <a:r>
                  <a:rPr lang="en-US" sz="2800" dirty="0">
                    <a:solidFill>
                      <a:schemeClr val="accent4"/>
                    </a:solidFill>
                  </a:rPr>
                  <a:t>For each INSERT/DELETE/SEARCH operation involving </a:t>
                </a:r>
                <a14:m>
                  <m:oMath xmlns:m="http://schemas.openxmlformats.org/officeDocument/2006/math">
                    <m:sSub>
                      <m:sSubPr>
                        <m:ctrlPr>
                          <a:rPr lang="en-US" sz="2800" b="0" i="1" smtClean="0">
                            <a:solidFill>
                              <a:schemeClr val="accent4"/>
                            </a:solidFill>
                            <a:latin typeface="Cambria Math" panose="02040503050406030204" pitchFamily="18" charset="0"/>
                          </a:rPr>
                        </m:ctrlPr>
                      </m:sSubPr>
                      <m:e>
                        <m:r>
                          <a:rPr lang="en-US" sz="2800" b="0" i="1" smtClean="0">
                            <a:solidFill>
                              <a:schemeClr val="accent4"/>
                            </a:solidFill>
                            <a:latin typeface="Cambria Math" panose="02040503050406030204" pitchFamily="18" charset="0"/>
                          </a:rPr>
                          <m:t>𝑢</m:t>
                        </m:r>
                      </m:e>
                      <m:sub>
                        <m:r>
                          <a:rPr lang="en-US" sz="2800" b="0" i="1" smtClean="0">
                            <a:solidFill>
                              <a:schemeClr val="accent4"/>
                            </a:solidFill>
                            <a:latin typeface="Cambria Math" panose="02040503050406030204" pitchFamily="18" charset="0"/>
                          </a:rPr>
                          <m:t>𝑖</m:t>
                        </m:r>
                      </m:sub>
                    </m:sSub>
                  </m:oMath>
                </a14:m>
                <a:r>
                  <a:rPr lang="en-US" sz="2800" dirty="0">
                    <a:solidFill>
                      <a:schemeClr val="accent4"/>
                    </a:solidFill>
                  </a:rPr>
                  <a:t>, </a:t>
                </a:r>
              </a:p>
              <a:p>
                <a:pPr lvl="1" algn="ctr"/>
                <a:r>
                  <a:rPr lang="en-US" sz="2800" dirty="0">
                    <a:solidFill>
                      <a:schemeClr val="accent4"/>
                    </a:solidFill>
                  </a:rPr>
                  <a:t>E[ time of operation ] = O(1)</a:t>
                </a:r>
              </a:p>
            </p:txBody>
          </p:sp>
        </mc:Choice>
        <mc:Fallback xmlns="">
          <p:sp>
            <p:nvSpPr>
              <p:cNvPr id="35" name="TextBox 34"/>
              <p:cNvSpPr txBox="1">
                <a:spLocks noRot="1" noChangeAspect="1" noMove="1" noResize="1" noEditPoints="1" noAdjustHandles="1" noChangeArrowheads="1" noChangeShapeType="1" noTextEdit="1"/>
              </p:cNvSpPr>
              <p:nvPr/>
            </p:nvSpPr>
            <p:spPr>
              <a:xfrm>
                <a:off x="865500" y="1353258"/>
                <a:ext cx="8278500" cy="3558346"/>
              </a:xfrm>
              <a:prstGeom prst="rect">
                <a:avLst/>
              </a:prstGeom>
              <a:blipFill>
                <a:blip r:embed="rId3"/>
                <a:stretch>
                  <a:fillRect l="-1225" t="-1779" r="-766" b="-3559"/>
                </a:stretch>
              </a:blipFill>
            </p:spPr>
            <p:txBody>
              <a:bodyPr/>
              <a:lstStyle/>
              <a:p>
                <a:r>
                  <a:rPr lang="en-US">
                    <a:noFill/>
                  </a:rPr>
                  <a:t> </a:t>
                </a:r>
              </a:p>
            </p:txBody>
          </p:sp>
        </mc:Fallback>
      </mc:AlternateContent>
      <p:sp>
        <p:nvSpPr>
          <p:cNvPr id="3" name="TextBox 2"/>
          <p:cNvSpPr txBox="1"/>
          <p:nvPr/>
        </p:nvSpPr>
        <p:spPr>
          <a:xfrm>
            <a:off x="6334003" y="90939"/>
            <a:ext cx="2588456" cy="1200329"/>
          </a:xfrm>
          <a:prstGeom prst="rect">
            <a:avLst/>
          </a:prstGeom>
          <a:noFill/>
        </p:spPr>
        <p:txBody>
          <a:bodyPr wrap="square" rtlCol="0">
            <a:spAutoFit/>
          </a:bodyPr>
          <a:lstStyle/>
          <a:p>
            <a:pPr algn="r"/>
            <a:r>
              <a:rPr lang="en-US" dirty="0">
                <a:solidFill>
                  <a:srgbClr val="FF0000"/>
                </a:solidFill>
              </a:rPr>
              <a:t>We could replace “2” here with any constant; it would still be good.  But “2” will be convenient. </a:t>
            </a:r>
          </a:p>
        </p:txBody>
      </p:sp>
      <p:sp>
        <p:nvSpPr>
          <p:cNvPr id="36" name="TextBox 35">
            <a:extLst>
              <a:ext uri="{FF2B5EF4-FFF2-40B4-BE49-F238E27FC236}">
                <a16:creationId xmlns:a16="http://schemas.microsoft.com/office/drawing/2014/main" id="{8065C4F6-C01F-D94C-84CD-2D19A12159CA}"/>
              </a:ext>
            </a:extLst>
          </p:cNvPr>
          <p:cNvSpPr txBox="1"/>
          <p:nvPr/>
        </p:nvSpPr>
        <p:spPr>
          <a:xfrm>
            <a:off x="5910136" y="5681875"/>
            <a:ext cx="2588456" cy="646331"/>
          </a:xfrm>
          <a:prstGeom prst="rect">
            <a:avLst/>
          </a:prstGeom>
          <a:noFill/>
        </p:spPr>
        <p:txBody>
          <a:bodyPr wrap="square" rtlCol="0">
            <a:spAutoFit/>
          </a:bodyPr>
          <a:lstStyle/>
          <a:p>
            <a:pPr algn="r"/>
            <a:r>
              <a:rPr lang="en-US" dirty="0">
                <a:solidFill>
                  <a:srgbClr val="FF0000"/>
                </a:solidFill>
              </a:rPr>
              <a:t>This is what we wanted at the beginning of lecture!</a:t>
            </a:r>
          </a:p>
        </p:txBody>
      </p:sp>
      <p:cxnSp>
        <p:nvCxnSpPr>
          <p:cNvPr id="38" name="Straight Arrow Connector 37">
            <a:extLst>
              <a:ext uri="{FF2B5EF4-FFF2-40B4-BE49-F238E27FC236}">
                <a16:creationId xmlns:a16="http://schemas.microsoft.com/office/drawing/2014/main" id="{3D761F8D-4DB2-314D-B348-E7A0B92E60D6}"/>
              </a:ext>
            </a:extLst>
          </p:cNvPr>
          <p:cNvCxnSpPr>
            <a:cxnSpLocks/>
            <a:stCxn id="36" idx="0"/>
          </p:cNvCxnSpPr>
          <p:nvPr/>
        </p:nvCxnSpPr>
        <p:spPr>
          <a:xfrm flipH="1" flipV="1">
            <a:off x="6553200" y="4804921"/>
            <a:ext cx="651164" cy="876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Freeform 43">
            <a:extLst>
              <a:ext uri="{FF2B5EF4-FFF2-40B4-BE49-F238E27FC236}">
                <a16:creationId xmlns:a16="http://schemas.microsoft.com/office/drawing/2014/main" id="{56DA2468-09DD-134F-A2A3-42521BBE1552}"/>
              </a:ext>
            </a:extLst>
          </p:cNvPr>
          <p:cNvSpPr/>
          <p:nvPr/>
        </p:nvSpPr>
        <p:spPr>
          <a:xfrm>
            <a:off x="8032489" y="1276350"/>
            <a:ext cx="1064668" cy="1657350"/>
          </a:xfrm>
          <a:custGeom>
            <a:avLst/>
            <a:gdLst>
              <a:gd name="connsiteX0" fmla="*/ 25661 w 1064668"/>
              <a:gd name="connsiteY0" fmla="*/ 0 h 1657350"/>
              <a:gd name="connsiteX1" fmla="*/ 101861 w 1064668"/>
              <a:gd name="connsiteY1" fmla="*/ 361950 h 1657350"/>
              <a:gd name="connsiteX2" fmla="*/ 844811 w 1064668"/>
              <a:gd name="connsiteY2" fmla="*/ 571500 h 1657350"/>
              <a:gd name="connsiteX3" fmla="*/ 1016261 w 1064668"/>
              <a:gd name="connsiteY3" fmla="*/ 1409700 h 1657350"/>
              <a:gd name="connsiteX4" fmla="*/ 82811 w 1064668"/>
              <a:gd name="connsiteY4" fmla="*/ 165735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668" h="1657350">
                <a:moveTo>
                  <a:pt x="25661" y="0"/>
                </a:moveTo>
                <a:cubicBezTo>
                  <a:pt x="-4502" y="133350"/>
                  <a:pt x="-34664" y="266700"/>
                  <a:pt x="101861" y="361950"/>
                </a:cubicBezTo>
                <a:cubicBezTo>
                  <a:pt x="238386" y="457200"/>
                  <a:pt x="692411" y="396875"/>
                  <a:pt x="844811" y="571500"/>
                </a:cubicBezTo>
                <a:cubicBezTo>
                  <a:pt x="997211" y="746125"/>
                  <a:pt x="1143261" y="1228725"/>
                  <a:pt x="1016261" y="1409700"/>
                </a:cubicBezTo>
                <a:cubicBezTo>
                  <a:pt x="889261" y="1590675"/>
                  <a:pt x="486036" y="1624012"/>
                  <a:pt x="82811" y="165735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0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P spid="3" grpId="0"/>
      <p:bldP spid="36" grpId="0"/>
      <p:bldP spid="4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836" y="186107"/>
            <a:ext cx="7783830" cy="968698"/>
          </a:xfrm>
        </p:spPr>
        <p:txBody>
          <a:bodyPr>
            <a:normAutofit/>
          </a:bodyPr>
          <a:lstStyle/>
          <a:p>
            <a:r>
              <a:rPr lang="en-US" dirty="0"/>
              <a:t>So we want:</a:t>
            </a:r>
          </a:p>
        </p:txBody>
      </p:sp>
      <mc:AlternateContent xmlns:mc="http://schemas.openxmlformats.org/markup-compatibility/2006" xmlns:a14="http://schemas.microsoft.com/office/drawing/2010/main">
        <mc:Choice Requires="a14">
          <p:sp>
            <p:nvSpPr>
              <p:cNvPr id="35" name="TextBox 34"/>
              <p:cNvSpPr txBox="1"/>
              <p:nvPr/>
            </p:nvSpPr>
            <p:spPr>
              <a:xfrm>
                <a:off x="667836" y="1454797"/>
                <a:ext cx="8328697" cy="1077218"/>
              </a:xfrm>
              <a:prstGeom prst="rect">
                <a:avLst/>
              </a:prstGeom>
              <a:noFill/>
            </p:spPr>
            <p:txBody>
              <a:bodyPr wrap="square" rtlCol="0">
                <a:spAutoFit/>
              </a:bodyPr>
              <a:lstStyle/>
              <a:p>
                <a:pPr marL="285750" indent="-285750">
                  <a:buFont typeface="Arial" charset="0"/>
                  <a:buChar char="•"/>
                </a:pPr>
                <a:r>
                  <a:rPr lang="en-US" sz="2800" dirty="0"/>
                  <a:t>For all </a:t>
                </a:r>
                <a:r>
                  <a:rPr lang="en-US" sz="2800" dirty="0" err="1"/>
                  <a:t>i</a:t>
                </a:r>
                <a:r>
                  <a:rPr lang="en-US" sz="2800" dirty="0"/>
                  <a:t>=1, </a:t>
                </a:r>
                <a:r>
                  <a:rPr lang="mr-IN" sz="2800" dirty="0"/>
                  <a:t>…</a:t>
                </a:r>
                <a:r>
                  <a:rPr lang="en-US" sz="2800" dirty="0"/>
                  <a:t>, n, </a:t>
                </a:r>
              </a:p>
              <a:p>
                <a:pPr algn="ctr"/>
                <a:r>
                  <a:rPr lang="en-US" sz="3600" dirty="0">
                    <a:solidFill>
                      <a:schemeClr val="tx1"/>
                    </a:solidFill>
                  </a:rPr>
                  <a:t>E[ number of items in </a:t>
                </a:r>
                <a:r>
                  <a:rPr lang="en-US" sz="3600" dirty="0" err="1">
                    <a:solidFill>
                      <a:schemeClr val="tx1"/>
                    </a:solidFill>
                  </a:rPr>
                  <a:t>u</a:t>
                </a:r>
                <a:r>
                  <a:rPr lang="en-US" sz="3600" baseline="-25000" dirty="0" err="1">
                    <a:solidFill>
                      <a:schemeClr val="tx1"/>
                    </a:solidFill>
                  </a:rPr>
                  <a:t>i</a:t>
                </a:r>
                <a:r>
                  <a:rPr lang="en-US" sz="3600" dirty="0">
                    <a:solidFill>
                      <a:schemeClr val="tx1"/>
                    </a:solidFill>
                  </a:rPr>
                  <a:t> ‘s bucket ] </a:t>
                </a:r>
                <a14:m>
                  <m:oMath xmlns:m="http://schemas.openxmlformats.org/officeDocument/2006/math">
                    <m:r>
                      <a:rPr lang="en-US" sz="3600" b="0" i="1" smtClean="0">
                        <a:solidFill>
                          <a:schemeClr val="tx1"/>
                        </a:solidFill>
                        <a:latin typeface="Cambria Math" charset="0"/>
                      </a:rPr>
                      <m:t>≤</m:t>
                    </m:r>
                  </m:oMath>
                </a14:m>
                <a:r>
                  <a:rPr lang="en-US" sz="3600" dirty="0">
                    <a:solidFill>
                      <a:schemeClr val="tx1"/>
                    </a:solidFill>
                  </a:rPr>
                  <a:t> 2.</a:t>
                </a:r>
              </a:p>
            </p:txBody>
          </p:sp>
        </mc:Choice>
        <mc:Fallback xmlns="">
          <p:sp>
            <p:nvSpPr>
              <p:cNvPr id="35" name="TextBox 34"/>
              <p:cNvSpPr txBox="1">
                <a:spLocks noRot="1" noChangeAspect="1" noMove="1" noResize="1" noEditPoints="1" noAdjustHandles="1" noChangeArrowheads="1" noChangeShapeType="1" noTextEdit="1"/>
              </p:cNvSpPr>
              <p:nvPr/>
            </p:nvSpPr>
            <p:spPr>
              <a:xfrm>
                <a:off x="667836" y="1454797"/>
                <a:ext cx="8328697" cy="1077218"/>
              </a:xfrm>
              <a:prstGeom prst="rect">
                <a:avLst/>
              </a:prstGeom>
              <a:blipFill>
                <a:blip r:embed="rId2"/>
                <a:stretch>
                  <a:fillRect l="-1220" t="-5882" b="-20000"/>
                </a:stretch>
              </a:blipFill>
            </p:spPr>
            <p:txBody>
              <a:bodyPr/>
              <a:lstStyle/>
              <a:p>
                <a:r>
                  <a:rPr lang="en-US">
                    <a:noFill/>
                  </a:rPr>
                  <a:t> </a:t>
                </a:r>
              </a:p>
            </p:txBody>
          </p:sp>
        </mc:Fallback>
      </mc:AlternateContent>
    </p:spTree>
    <p:extLst>
      <p:ext uri="{BB962C8B-B14F-4D97-AF65-F5344CB8AC3E}">
        <p14:creationId xmlns:p14="http://schemas.microsoft.com/office/powerpoint/2010/main" val="1660477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1027576"/>
          </a:xfrm>
        </p:spPr>
        <p:txBody>
          <a:bodyPr/>
          <a:lstStyle/>
          <a:p>
            <a:r>
              <a:rPr lang="en-US" dirty="0">
                <a:solidFill>
                  <a:srgbClr val="FF0000"/>
                </a:solidFill>
              </a:rPr>
              <a:t>Aside: why not:</a:t>
            </a:r>
            <a:endParaRPr lang="en-US" dirty="0">
              <a:solidFill>
                <a:schemeClr val="accent5"/>
              </a:solidFill>
            </a:endParaRPr>
          </a:p>
        </p:txBody>
      </p:sp>
      <mc:AlternateContent xmlns:mc="http://schemas.openxmlformats.org/markup-compatibility/2006" xmlns:a14="http://schemas.microsoft.com/office/drawing/2010/main">
        <mc:Choice Requires="a14">
          <p:sp>
            <p:nvSpPr>
              <p:cNvPr id="5" name="Content Placeholder 4"/>
              <p:cNvSpPr txBox="1">
                <a:spLocks noGrp="1"/>
              </p:cNvSpPr>
              <p:nvPr>
                <p:ph idx="1"/>
              </p:nvPr>
            </p:nvSpPr>
            <p:spPr>
              <a:xfrm>
                <a:off x="628650" y="1392703"/>
                <a:ext cx="7886700" cy="1106970"/>
              </a:xfrm>
              <a:prstGeom prst="rect">
                <a:avLst/>
              </a:prstGeom>
              <a:noFill/>
            </p:spPr>
            <p:txBody>
              <a:bodyPr wrap="square" rtlCol="0">
                <a:spAutoFit/>
              </a:bodyPr>
              <a:lstStyle/>
              <a:p>
                <a:pPr marL="342900" indent="-342900">
                  <a:buFont typeface="Arial" charset="0"/>
                  <a:buChar char="•"/>
                </a:pPr>
                <a:r>
                  <a:rPr lang="en-US" sz="2800" dirty="0"/>
                  <a:t>For all </a:t>
                </a:r>
                <a:r>
                  <a:rPr lang="en-US" sz="2800" dirty="0" err="1"/>
                  <a:t>i</a:t>
                </a:r>
                <a:r>
                  <a:rPr lang="en-US" sz="2800" dirty="0"/>
                  <a:t>=1,</a:t>
                </a:r>
                <a:r>
                  <a:rPr lang="mr-IN" sz="2800" dirty="0"/>
                  <a:t>…</a:t>
                </a:r>
                <a:r>
                  <a:rPr lang="en-US" sz="2800" dirty="0"/>
                  <a:t>,n:</a:t>
                </a:r>
              </a:p>
              <a:p>
                <a:pPr marL="0" indent="0" algn="ctr">
                  <a:buNone/>
                </a:pPr>
                <a:r>
                  <a:rPr lang="en-US" sz="3600" dirty="0">
                    <a:solidFill>
                      <a:srgbClr val="FF0000"/>
                    </a:solidFill>
                  </a:rPr>
                  <a:t>E[ number of items in bucket </a:t>
                </a:r>
                <a:r>
                  <a:rPr lang="en-US" sz="3600" dirty="0" err="1">
                    <a:solidFill>
                      <a:srgbClr val="FF0000"/>
                    </a:solidFill>
                  </a:rPr>
                  <a:t>i</a:t>
                </a:r>
                <a:r>
                  <a:rPr lang="en-US" sz="3600" dirty="0">
                    <a:solidFill>
                      <a:srgbClr val="FF0000"/>
                    </a:solidFill>
                  </a:rPr>
                  <a:t> ] </a:t>
                </a:r>
                <a14:m>
                  <m:oMath xmlns:m="http://schemas.openxmlformats.org/officeDocument/2006/math">
                    <m:r>
                      <a:rPr lang="en-US" sz="3600" i="1">
                        <a:solidFill>
                          <a:srgbClr val="FF0000"/>
                        </a:solidFill>
                        <a:latin typeface="Cambria Math" charset="0"/>
                      </a:rPr>
                      <m:t>≤</m:t>
                    </m:r>
                  </m:oMath>
                </a14:m>
                <a:r>
                  <a:rPr lang="en-US" sz="3600" dirty="0">
                    <a:solidFill>
                      <a:srgbClr val="FF0000"/>
                    </a:solidFill>
                  </a:rPr>
                  <a:t> ___?</a:t>
                </a:r>
              </a:p>
            </p:txBody>
          </p:sp>
        </mc:Choice>
        <mc:Fallback xmlns="">
          <p:sp>
            <p:nvSpPr>
              <p:cNvPr id="5" name="Content Placeholder 4"/>
              <p:cNvSpPr txBox="1">
                <a:spLocks noGrp="1" noRot="1" noChangeAspect="1" noMove="1" noResize="1" noEditPoints="1" noAdjustHandles="1" noChangeArrowheads="1" noChangeShapeType="1" noTextEdit="1"/>
              </p:cNvSpPr>
              <p:nvPr>
                <p:ph idx="1"/>
              </p:nvPr>
            </p:nvSpPr>
            <p:spPr>
              <a:xfrm>
                <a:off x="628650" y="1392703"/>
                <a:ext cx="7886700" cy="1106970"/>
              </a:xfrm>
              <a:prstGeom prst="rect">
                <a:avLst/>
              </a:prstGeom>
              <a:blipFill rotWithShape="0">
                <a:blip r:embed="rId2"/>
                <a:stretch>
                  <a:fillRect l="-1391" t="-8791" b="-19780"/>
                </a:stretch>
              </a:blipFill>
            </p:spPr>
            <p:txBody>
              <a:bodyPr/>
              <a:lstStyle/>
              <a:p>
                <a:r>
                  <a:rPr lang="en-US">
                    <a:noFill/>
                  </a:rPr>
                  <a:t> </a:t>
                </a:r>
              </a:p>
            </p:txBody>
          </p:sp>
        </mc:Fallback>
      </mc:AlternateContent>
      <p:sp>
        <p:nvSpPr>
          <p:cNvPr id="7" name="TextBox 6"/>
          <p:cNvSpPr txBox="1"/>
          <p:nvPr/>
        </p:nvSpPr>
        <p:spPr>
          <a:xfrm>
            <a:off x="379700" y="3256447"/>
            <a:ext cx="406406" cy="333824"/>
          </a:xfrm>
          <a:prstGeom prst="rect">
            <a:avLst/>
          </a:prstGeom>
          <a:noFill/>
        </p:spPr>
        <p:txBody>
          <a:bodyPr wrap="square" rtlCol="0">
            <a:spAutoFit/>
          </a:bodyPr>
          <a:lstStyle/>
          <a:p>
            <a:r>
              <a:rPr lang="en-US" dirty="0"/>
              <a:t>1</a:t>
            </a:r>
          </a:p>
        </p:txBody>
      </p:sp>
      <p:sp>
        <p:nvSpPr>
          <p:cNvPr id="8" name="TextBox 7"/>
          <p:cNvSpPr txBox="1"/>
          <p:nvPr/>
        </p:nvSpPr>
        <p:spPr>
          <a:xfrm>
            <a:off x="379700" y="3749861"/>
            <a:ext cx="406406" cy="333824"/>
          </a:xfrm>
          <a:prstGeom prst="rect">
            <a:avLst/>
          </a:prstGeom>
          <a:noFill/>
        </p:spPr>
        <p:txBody>
          <a:bodyPr wrap="square" rtlCol="0">
            <a:spAutoFit/>
          </a:bodyPr>
          <a:lstStyle/>
          <a:p>
            <a:r>
              <a:rPr lang="en-US" dirty="0"/>
              <a:t>2</a:t>
            </a:r>
          </a:p>
        </p:txBody>
      </p:sp>
      <p:sp>
        <p:nvSpPr>
          <p:cNvPr id="9" name="TextBox 8"/>
          <p:cNvSpPr txBox="1"/>
          <p:nvPr/>
        </p:nvSpPr>
        <p:spPr>
          <a:xfrm>
            <a:off x="379700" y="4260741"/>
            <a:ext cx="406406" cy="333824"/>
          </a:xfrm>
          <a:prstGeom prst="rect">
            <a:avLst/>
          </a:prstGeom>
          <a:noFill/>
        </p:spPr>
        <p:txBody>
          <a:bodyPr wrap="square" rtlCol="0">
            <a:spAutoFit/>
          </a:bodyPr>
          <a:lstStyle/>
          <a:p>
            <a:r>
              <a:rPr lang="en-US" dirty="0"/>
              <a:t>3</a:t>
            </a:r>
          </a:p>
        </p:txBody>
      </p:sp>
      <p:sp>
        <p:nvSpPr>
          <p:cNvPr id="10" name="TextBox 9"/>
          <p:cNvSpPr txBox="1"/>
          <p:nvPr/>
        </p:nvSpPr>
        <p:spPr>
          <a:xfrm>
            <a:off x="379700" y="5271062"/>
            <a:ext cx="406406" cy="333824"/>
          </a:xfrm>
          <a:prstGeom prst="rect">
            <a:avLst/>
          </a:prstGeom>
          <a:noFill/>
        </p:spPr>
        <p:txBody>
          <a:bodyPr wrap="square" rtlCol="0">
            <a:spAutoFit/>
          </a:bodyPr>
          <a:lstStyle/>
          <a:p>
            <a:r>
              <a:rPr lang="en-US" dirty="0"/>
              <a:t>n</a:t>
            </a:r>
          </a:p>
        </p:txBody>
      </p:sp>
      <p:cxnSp>
        <p:nvCxnSpPr>
          <p:cNvPr id="11" name="Straight Arrow Connector 10"/>
          <p:cNvCxnSpPr/>
          <p:nvPr/>
        </p:nvCxnSpPr>
        <p:spPr>
          <a:xfrm>
            <a:off x="909110" y="3467287"/>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778837" y="3336937"/>
            <a:ext cx="432929" cy="517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09110" y="4456196"/>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09110" y="5443048"/>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347407" y="3153792"/>
            <a:ext cx="579642" cy="44910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14</a:t>
            </a:r>
          </a:p>
        </p:txBody>
      </p:sp>
      <p:cxnSp>
        <p:nvCxnSpPr>
          <p:cNvPr id="16" name="Straight Arrow Connector 15"/>
          <p:cNvCxnSpPr/>
          <p:nvPr/>
        </p:nvCxnSpPr>
        <p:spPr>
          <a:xfrm>
            <a:off x="2927050" y="3373618"/>
            <a:ext cx="432929"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359978" y="3125422"/>
            <a:ext cx="537671" cy="4768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22</a:t>
            </a:r>
            <a:endParaRPr lang="en-US" sz="1400" dirty="0">
              <a:solidFill>
                <a:schemeClr val="tx1"/>
              </a:solidFill>
            </a:endParaRPr>
          </a:p>
        </p:txBody>
      </p:sp>
      <p:sp>
        <p:nvSpPr>
          <p:cNvPr id="18" name="Rectangle 17"/>
          <p:cNvSpPr/>
          <p:nvPr/>
        </p:nvSpPr>
        <p:spPr>
          <a:xfrm>
            <a:off x="4357458" y="3143743"/>
            <a:ext cx="534086" cy="44019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92</a:t>
            </a:r>
            <a:endParaRPr lang="en-US" sz="1400" dirty="0">
              <a:solidFill>
                <a:schemeClr val="tx1"/>
              </a:solidFill>
            </a:endParaRPr>
          </a:p>
        </p:txBody>
      </p:sp>
      <p:sp>
        <p:nvSpPr>
          <p:cNvPr id="19" name="TextBox 18"/>
          <p:cNvSpPr txBox="1"/>
          <p:nvPr/>
        </p:nvSpPr>
        <p:spPr>
          <a:xfrm rot="5400000">
            <a:off x="313843" y="4894888"/>
            <a:ext cx="522720" cy="323472"/>
          </a:xfrm>
          <a:prstGeom prst="rect">
            <a:avLst/>
          </a:prstGeom>
          <a:noFill/>
        </p:spPr>
        <p:txBody>
          <a:bodyPr wrap="square" rtlCol="0">
            <a:spAutoFit/>
          </a:bodyPr>
          <a:lstStyle/>
          <a:p>
            <a:r>
              <a:rPr lang="mr-IN"/>
              <a:t>…</a:t>
            </a:r>
            <a:endParaRPr lang="en-US" dirty="0"/>
          </a:p>
        </p:txBody>
      </p:sp>
      <p:cxnSp>
        <p:nvCxnSpPr>
          <p:cNvPr id="20" name="Straight Arrow Connector 19"/>
          <p:cNvCxnSpPr/>
          <p:nvPr/>
        </p:nvCxnSpPr>
        <p:spPr>
          <a:xfrm flipV="1">
            <a:off x="3918636" y="3390576"/>
            <a:ext cx="438822" cy="13228"/>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30095" y="3942210"/>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411140" y="3159395"/>
            <a:ext cx="534086" cy="44019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43</a:t>
            </a:r>
            <a:endParaRPr lang="en-US" sz="1400" dirty="0">
              <a:solidFill>
                <a:schemeClr val="tx1"/>
              </a:solidFill>
            </a:endParaRPr>
          </a:p>
        </p:txBody>
      </p:sp>
      <p:cxnSp>
        <p:nvCxnSpPr>
          <p:cNvPr id="23" name="Straight Arrow Connector 22"/>
          <p:cNvCxnSpPr/>
          <p:nvPr/>
        </p:nvCxnSpPr>
        <p:spPr>
          <a:xfrm flipV="1">
            <a:off x="1932603" y="3363840"/>
            <a:ext cx="438822" cy="13228"/>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306362" y="3114310"/>
            <a:ext cx="485899" cy="4461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endParaRPr lang="en-US" sz="1400" dirty="0">
              <a:solidFill>
                <a:schemeClr val="tx1"/>
              </a:solidFill>
            </a:endParaRPr>
          </a:p>
        </p:txBody>
      </p:sp>
      <p:cxnSp>
        <p:nvCxnSpPr>
          <p:cNvPr id="25" name="Straight Arrow Connector 24"/>
          <p:cNvCxnSpPr/>
          <p:nvPr/>
        </p:nvCxnSpPr>
        <p:spPr>
          <a:xfrm>
            <a:off x="4891544" y="3363840"/>
            <a:ext cx="414818" cy="119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628650" y="3188598"/>
            <a:ext cx="479992" cy="2495418"/>
            <a:chOff x="5336275" y="3684896"/>
            <a:chExt cx="548043" cy="2866025"/>
          </a:xfrm>
        </p:grpSpPr>
        <p:sp>
          <p:nvSpPr>
            <p:cNvPr id="29" name="Rectangle 28"/>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5886089" y="3581322"/>
            <a:ext cx="2067951" cy="646331"/>
          </a:xfrm>
          <a:prstGeom prst="rect">
            <a:avLst/>
          </a:prstGeom>
          <a:noFill/>
        </p:spPr>
        <p:txBody>
          <a:bodyPr wrap="square" rtlCol="0">
            <a:spAutoFit/>
          </a:bodyPr>
          <a:lstStyle/>
          <a:p>
            <a:r>
              <a:rPr lang="en-US" dirty="0">
                <a:solidFill>
                  <a:schemeClr val="accent1"/>
                </a:solidFill>
              </a:rPr>
              <a:t>this happens with probability 1/n</a:t>
            </a:r>
          </a:p>
        </p:txBody>
      </p:sp>
      <p:sp>
        <p:nvSpPr>
          <p:cNvPr id="36" name="TextBox 35"/>
          <p:cNvSpPr txBox="1"/>
          <p:nvPr/>
        </p:nvSpPr>
        <p:spPr>
          <a:xfrm>
            <a:off x="102916" y="2637052"/>
            <a:ext cx="1909946" cy="461665"/>
          </a:xfrm>
          <a:prstGeom prst="rect">
            <a:avLst/>
          </a:prstGeom>
          <a:noFill/>
        </p:spPr>
        <p:txBody>
          <a:bodyPr wrap="none" rtlCol="0">
            <a:spAutoFit/>
          </a:bodyPr>
          <a:lstStyle/>
          <a:p>
            <a:r>
              <a:rPr lang="en-US" sz="2400" dirty="0"/>
              <a:t>Suppose that:</a:t>
            </a:r>
          </a:p>
        </p:txBody>
      </p:sp>
      <p:sp>
        <p:nvSpPr>
          <p:cNvPr id="37" name="TextBox 36"/>
          <p:cNvSpPr txBox="1"/>
          <p:nvPr/>
        </p:nvSpPr>
        <p:spPr>
          <a:xfrm>
            <a:off x="1628566" y="4113054"/>
            <a:ext cx="406406" cy="333824"/>
          </a:xfrm>
          <a:prstGeom prst="rect">
            <a:avLst/>
          </a:prstGeom>
          <a:noFill/>
        </p:spPr>
        <p:txBody>
          <a:bodyPr wrap="square" rtlCol="0">
            <a:spAutoFit/>
          </a:bodyPr>
          <a:lstStyle/>
          <a:p>
            <a:r>
              <a:rPr lang="en-US" dirty="0"/>
              <a:t>1</a:t>
            </a:r>
          </a:p>
        </p:txBody>
      </p:sp>
      <p:sp>
        <p:nvSpPr>
          <p:cNvPr id="38" name="TextBox 37"/>
          <p:cNvSpPr txBox="1"/>
          <p:nvPr/>
        </p:nvSpPr>
        <p:spPr>
          <a:xfrm>
            <a:off x="1628566" y="4606468"/>
            <a:ext cx="406406" cy="333824"/>
          </a:xfrm>
          <a:prstGeom prst="rect">
            <a:avLst/>
          </a:prstGeom>
          <a:noFill/>
        </p:spPr>
        <p:txBody>
          <a:bodyPr wrap="square" rtlCol="0">
            <a:spAutoFit/>
          </a:bodyPr>
          <a:lstStyle/>
          <a:p>
            <a:r>
              <a:rPr lang="en-US" dirty="0"/>
              <a:t>2</a:t>
            </a:r>
          </a:p>
        </p:txBody>
      </p:sp>
      <p:sp>
        <p:nvSpPr>
          <p:cNvPr id="39" name="TextBox 38"/>
          <p:cNvSpPr txBox="1"/>
          <p:nvPr/>
        </p:nvSpPr>
        <p:spPr>
          <a:xfrm>
            <a:off x="1628566" y="5117348"/>
            <a:ext cx="406406" cy="333824"/>
          </a:xfrm>
          <a:prstGeom prst="rect">
            <a:avLst/>
          </a:prstGeom>
          <a:noFill/>
        </p:spPr>
        <p:txBody>
          <a:bodyPr wrap="square" rtlCol="0">
            <a:spAutoFit/>
          </a:bodyPr>
          <a:lstStyle/>
          <a:p>
            <a:r>
              <a:rPr lang="en-US" dirty="0"/>
              <a:t>3</a:t>
            </a:r>
          </a:p>
        </p:txBody>
      </p:sp>
      <p:sp>
        <p:nvSpPr>
          <p:cNvPr id="40" name="TextBox 39"/>
          <p:cNvSpPr txBox="1"/>
          <p:nvPr/>
        </p:nvSpPr>
        <p:spPr>
          <a:xfrm>
            <a:off x="1628566" y="6127669"/>
            <a:ext cx="406406" cy="333824"/>
          </a:xfrm>
          <a:prstGeom prst="rect">
            <a:avLst/>
          </a:prstGeom>
          <a:noFill/>
        </p:spPr>
        <p:txBody>
          <a:bodyPr wrap="square" rtlCol="0">
            <a:spAutoFit/>
          </a:bodyPr>
          <a:lstStyle/>
          <a:p>
            <a:r>
              <a:rPr lang="en-US" dirty="0"/>
              <a:t>n</a:t>
            </a:r>
          </a:p>
        </p:txBody>
      </p:sp>
      <p:cxnSp>
        <p:nvCxnSpPr>
          <p:cNvPr id="41" name="Straight Arrow Connector 40"/>
          <p:cNvCxnSpPr/>
          <p:nvPr/>
        </p:nvCxnSpPr>
        <p:spPr>
          <a:xfrm>
            <a:off x="2157976" y="4323894"/>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7040425" y="4771824"/>
            <a:ext cx="432929" cy="517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157976" y="5312803"/>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157976" y="6299655"/>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08995" y="4588679"/>
            <a:ext cx="579642" cy="44910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14</a:t>
            </a:r>
          </a:p>
        </p:txBody>
      </p:sp>
      <p:cxnSp>
        <p:nvCxnSpPr>
          <p:cNvPr id="46" name="Straight Arrow Connector 45"/>
          <p:cNvCxnSpPr/>
          <p:nvPr/>
        </p:nvCxnSpPr>
        <p:spPr>
          <a:xfrm>
            <a:off x="4188638" y="4808505"/>
            <a:ext cx="432929"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621566" y="4560309"/>
            <a:ext cx="537671" cy="4768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22</a:t>
            </a:r>
            <a:endParaRPr lang="en-US" sz="1400" dirty="0">
              <a:solidFill>
                <a:schemeClr val="tx1"/>
              </a:solidFill>
            </a:endParaRPr>
          </a:p>
        </p:txBody>
      </p:sp>
      <p:sp>
        <p:nvSpPr>
          <p:cNvPr id="48" name="Rectangle 47"/>
          <p:cNvSpPr/>
          <p:nvPr/>
        </p:nvSpPr>
        <p:spPr>
          <a:xfrm>
            <a:off x="5619046" y="4578630"/>
            <a:ext cx="534086" cy="44019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92</a:t>
            </a:r>
            <a:endParaRPr lang="en-US" sz="1400" dirty="0">
              <a:solidFill>
                <a:schemeClr val="tx1"/>
              </a:solidFill>
            </a:endParaRPr>
          </a:p>
        </p:txBody>
      </p:sp>
      <p:sp>
        <p:nvSpPr>
          <p:cNvPr id="49" name="TextBox 48"/>
          <p:cNvSpPr txBox="1"/>
          <p:nvPr/>
        </p:nvSpPr>
        <p:spPr>
          <a:xfrm rot="5400000">
            <a:off x="1562709" y="5751495"/>
            <a:ext cx="522720" cy="323472"/>
          </a:xfrm>
          <a:prstGeom prst="rect">
            <a:avLst/>
          </a:prstGeom>
          <a:noFill/>
        </p:spPr>
        <p:txBody>
          <a:bodyPr wrap="square" rtlCol="0">
            <a:spAutoFit/>
          </a:bodyPr>
          <a:lstStyle/>
          <a:p>
            <a:r>
              <a:rPr lang="mr-IN"/>
              <a:t>…</a:t>
            </a:r>
            <a:endParaRPr lang="en-US" dirty="0"/>
          </a:p>
        </p:txBody>
      </p:sp>
      <p:cxnSp>
        <p:nvCxnSpPr>
          <p:cNvPr id="50" name="Straight Arrow Connector 49"/>
          <p:cNvCxnSpPr/>
          <p:nvPr/>
        </p:nvCxnSpPr>
        <p:spPr>
          <a:xfrm flipV="1">
            <a:off x="5180224" y="4825463"/>
            <a:ext cx="438822" cy="13228"/>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178961" y="4798817"/>
            <a:ext cx="502031"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2672728" y="4594282"/>
            <a:ext cx="534086" cy="44019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43</a:t>
            </a:r>
            <a:endParaRPr lang="en-US" sz="1400" dirty="0">
              <a:solidFill>
                <a:schemeClr val="tx1"/>
              </a:solidFill>
            </a:endParaRPr>
          </a:p>
        </p:txBody>
      </p:sp>
      <p:cxnSp>
        <p:nvCxnSpPr>
          <p:cNvPr id="53" name="Straight Arrow Connector 52"/>
          <p:cNvCxnSpPr/>
          <p:nvPr/>
        </p:nvCxnSpPr>
        <p:spPr>
          <a:xfrm flipV="1">
            <a:off x="3194191" y="4798727"/>
            <a:ext cx="438822" cy="13228"/>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6567950" y="4549197"/>
            <a:ext cx="485899" cy="4461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a:t>
            </a:r>
            <a:endParaRPr lang="en-US" sz="1400" dirty="0">
              <a:solidFill>
                <a:schemeClr val="tx1"/>
              </a:solidFill>
            </a:endParaRPr>
          </a:p>
        </p:txBody>
      </p:sp>
      <p:cxnSp>
        <p:nvCxnSpPr>
          <p:cNvPr id="55" name="Straight Arrow Connector 54"/>
          <p:cNvCxnSpPr/>
          <p:nvPr/>
        </p:nvCxnSpPr>
        <p:spPr>
          <a:xfrm>
            <a:off x="6153132" y="4798727"/>
            <a:ext cx="414818" cy="119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1877516" y="4045205"/>
            <a:ext cx="479992" cy="2495418"/>
            <a:chOff x="5336275" y="3684896"/>
            <a:chExt cx="548043" cy="2866025"/>
          </a:xfrm>
        </p:grpSpPr>
        <p:sp>
          <p:nvSpPr>
            <p:cNvPr id="57" name="Rectangle 56"/>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p:cNvSpPr txBox="1"/>
          <p:nvPr/>
        </p:nvSpPr>
        <p:spPr>
          <a:xfrm>
            <a:off x="7076049" y="5030153"/>
            <a:ext cx="2067951" cy="646331"/>
          </a:xfrm>
          <a:prstGeom prst="rect">
            <a:avLst/>
          </a:prstGeom>
          <a:noFill/>
        </p:spPr>
        <p:txBody>
          <a:bodyPr wrap="square" rtlCol="0">
            <a:spAutoFit/>
          </a:bodyPr>
          <a:lstStyle/>
          <a:p>
            <a:r>
              <a:rPr lang="en-US" dirty="0">
                <a:solidFill>
                  <a:schemeClr val="accent1">
                    <a:lumMod val="75000"/>
                  </a:schemeClr>
                </a:solidFill>
              </a:rPr>
              <a:t>and this happens with probability 1/n</a:t>
            </a:r>
          </a:p>
        </p:txBody>
      </p:sp>
      <p:sp>
        <p:nvSpPr>
          <p:cNvPr id="63" name="TextBox 62"/>
          <p:cNvSpPr txBox="1"/>
          <p:nvPr/>
        </p:nvSpPr>
        <p:spPr>
          <a:xfrm>
            <a:off x="2755426" y="5403822"/>
            <a:ext cx="2362218" cy="461665"/>
          </a:xfrm>
          <a:prstGeom prst="rect">
            <a:avLst/>
          </a:prstGeom>
          <a:noFill/>
        </p:spPr>
        <p:txBody>
          <a:bodyPr wrap="square" rtlCol="0">
            <a:spAutoFit/>
          </a:bodyPr>
          <a:lstStyle/>
          <a:p>
            <a:r>
              <a:rPr lang="en-US" sz="2400" dirty="0">
                <a:solidFill>
                  <a:schemeClr val="accent4"/>
                </a:solidFill>
              </a:rPr>
              <a:t>etc.</a:t>
            </a:r>
          </a:p>
        </p:txBody>
      </p:sp>
      <p:sp>
        <p:nvSpPr>
          <p:cNvPr id="64" name="TextBox 63"/>
          <p:cNvSpPr txBox="1"/>
          <p:nvPr/>
        </p:nvSpPr>
        <p:spPr>
          <a:xfrm>
            <a:off x="2939771" y="5941684"/>
            <a:ext cx="6681185" cy="830997"/>
          </a:xfrm>
          <a:prstGeom prst="rect">
            <a:avLst/>
          </a:prstGeom>
          <a:noFill/>
        </p:spPr>
        <p:txBody>
          <a:bodyPr wrap="square" rtlCol="0">
            <a:spAutoFit/>
          </a:bodyPr>
          <a:lstStyle/>
          <a:p>
            <a:r>
              <a:rPr lang="en-US" sz="2400" dirty="0"/>
              <a:t>Then E[ number of items in bucket </a:t>
            </a:r>
            <a:r>
              <a:rPr lang="en-US" sz="2400" dirty="0" err="1"/>
              <a:t>i</a:t>
            </a:r>
            <a:r>
              <a:rPr lang="en-US" sz="2400" dirty="0"/>
              <a:t> ] = 1 for all </a:t>
            </a:r>
            <a:r>
              <a:rPr lang="en-US" sz="2400" dirty="0" err="1"/>
              <a:t>i</a:t>
            </a:r>
            <a:r>
              <a:rPr lang="en-US" sz="2400" dirty="0"/>
              <a:t>.</a:t>
            </a:r>
          </a:p>
          <a:p>
            <a:r>
              <a:rPr lang="en-US" sz="2400" dirty="0"/>
              <a:t>But P{ the buckets get big } = 1.</a:t>
            </a:r>
          </a:p>
        </p:txBody>
      </p:sp>
      <p:sp>
        <p:nvSpPr>
          <p:cNvPr id="3" name="TextBox 2"/>
          <p:cNvSpPr txBox="1"/>
          <p:nvPr/>
        </p:nvSpPr>
        <p:spPr>
          <a:xfrm>
            <a:off x="6025202" y="239457"/>
            <a:ext cx="2896304" cy="1077218"/>
          </a:xfrm>
          <a:prstGeom prst="rect">
            <a:avLst/>
          </a:prstGeom>
          <a:noFill/>
          <a:ln>
            <a:solidFill>
              <a:schemeClr val="accent4"/>
            </a:solidFill>
          </a:ln>
        </p:spPr>
        <p:txBody>
          <a:bodyPr wrap="square" rtlCol="0">
            <a:spAutoFit/>
          </a:bodyPr>
          <a:lstStyle/>
          <a:p>
            <a:r>
              <a:rPr lang="en-US" sz="3200" b="1" dirty="0"/>
              <a:t>This slide skipped in class</a:t>
            </a:r>
          </a:p>
        </p:txBody>
      </p:sp>
    </p:spTree>
    <p:extLst>
      <p:ext uri="{BB962C8B-B14F-4D97-AF65-F5344CB8AC3E}">
        <p14:creationId xmlns:p14="http://schemas.microsoft.com/office/powerpoint/2010/main" val="21548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5" grpId="0" animBg="1"/>
      <p:bldP spid="17" grpId="0" animBg="1"/>
      <p:bldP spid="18" grpId="0" animBg="1"/>
      <p:bldP spid="19" grpId="0"/>
      <p:bldP spid="22" grpId="0" animBg="1"/>
      <p:bldP spid="24" grpId="0" animBg="1"/>
      <p:bldP spid="35" grpId="0"/>
      <p:bldP spid="36" grpId="0"/>
      <p:bldP spid="37" grpId="0"/>
      <p:bldP spid="38" grpId="0"/>
      <p:bldP spid="39" grpId="0"/>
      <p:bldP spid="40" grpId="0"/>
      <p:bldP spid="45" grpId="0" animBg="1"/>
      <p:bldP spid="47" grpId="0" animBg="1"/>
      <p:bldP spid="48" grpId="0" animBg="1"/>
      <p:bldP spid="49" grpId="0"/>
      <p:bldP spid="52" grpId="0" animBg="1"/>
      <p:bldP spid="54" grpId="0" animBg="1"/>
      <p:bldP spid="62" grpId="0"/>
      <p:bldP spid="63"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D8E0-1247-8B4C-A3BA-6F90B1C7E03C}"/>
              </a:ext>
            </a:extLst>
          </p:cNvPr>
          <p:cNvSpPr>
            <a:spLocks noGrp="1"/>
          </p:cNvSpPr>
          <p:nvPr>
            <p:ph type="title"/>
          </p:nvPr>
        </p:nvSpPr>
        <p:spPr/>
        <p:txBody>
          <a:bodyPr>
            <a:normAutofit fontScale="90000"/>
          </a:bodyPr>
          <a:lstStyle/>
          <a:p>
            <a:r>
              <a:rPr lang="en-US" sz="3100" dirty="0"/>
              <a:t>Girls Teaching Girls to Code is looking for mentors!</a:t>
            </a:r>
            <a:br>
              <a:rPr lang="en-US" dirty="0"/>
            </a:br>
            <a:r>
              <a:rPr lang="en-US" dirty="0"/>
              <a:t>Announcement:</a:t>
            </a:r>
          </a:p>
        </p:txBody>
      </p:sp>
      <p:sp>
        <p:nvSpPr>
          <p:cNvPr id="3" name="Content Placeholder 2">
            <a:extLst>
              <a:ext uri="{FF2B5EF4-FFF2-40B4-BE49-F238E27FC236}">
                <a16:creationId xmlns:a16="http://schemas.microsoft.com/office/drawing/2014/main" id="{1C3C204B-3CFB-CC42-BA10-3485458CD89D}"/>
              </a:ext>
            </a:extLst>
          </p:cNvPr>
          <p:cNvSpPr>
            <a:spLocks noGrp="1"/>
          </p:cNvSpPr>
          <p:nvPr>
            <p:ph idx="1"/>
          </p:nvPr>
        </p:nvSpPr>
        <p:spPr>
          <a:xfrm>
            <a:off x="628649" y="1825625"/>
            <a:ext cx="8085859" cy="4852266"/>
          </a:xfrm>
        </p:spPr>
        <p:txBody>
          <a:bodyPr>
            <a:normAutofit/>
          </a:bodyPr>
          <a:lstStyle/>
          <a:p>
            <a:r>
              <a:rPr lang="en-US" sz="2400" dirty="0"/>
              <a:t>Girls Teaching Girls to Code is hosting our annual Code Camp, a day-long event during spring quarter that takes place on Stanford's campus and reaches several hundred high school girls. We're looking for Stanford students who are interesting in teaching and mentoring girls interested in computer science for Code Camp.</a:t>
            </a:r>
          </a:p>
          <a:p>
            <a:r>
              <a:rPr lang="en-US" sz="2400" b="1" dirty="0"/>
              <a:t>Check out the application here: </a:t>
            </a:r>
            <a:r>
              <a:rPr lang="en-US" sz="2400" dirty="0">
                <a:hlinkClick r:id="rId2"/>
              </a:rPr>
              <a:t>http://bit.ly/cc19mentorapp</a:t>
            </a:r>
            <a:r>
              <a:rPr lang="en-US" sz="2400" b="1" dirty="0"/>
              <a:t> (due by Saturday, February 9th)</a:t>
            </a:r>
            <a:endParaRPr lang="en-US" sz="2400" dirty="0"/>
          </a:p>
          <a:p>
            <a:r>
              <a:rPr lang="en-US" sz="2400" dirty="0"/>
              <a:t>Also, check out our info session about Code Camp on </a:t>
            </a:r>
            <a:r>
              <a:rPr lang="en-US" sz="2400" b="1" dirty="0"/>
              <a:t>Tuesday, February 5th from 4:30-5:30pm</a:t>
            </a:r>
            <a:r>
              <a:rPr lang="en-US" sz="2400" dirty="0"/>
              <a:t> at the Women's Community Center. Each person who RSVPs will get free </a:t>
            </a:r>
            <a:r>
              <a:rPr lang="en-US" sz="2400" dirty="0" err="1"/>
              <a:t>boba</a:t>
            </a:r>
            <a:r>
              <a:rPr lang="en-US" sz="2400" dirty="0"/>
              <a:t>!</a:t>
            </a:r>
            <a:r>
              <a:rPr lang="en-US" sz="2400" b="1" dirty="0"/>
              <a:t>: </a:t>
            </a:r>
            <a:r>
              <a:rPr lang="en-US" sz="2400" dirty="0">
                <a:hlinkClick r:id="rId3"/>
              </a:rPr>
              <a:t>http://bit.ly/gtgtcinfoandboba</a:t>
            </a:r>
            <a:endParaRPr lang="en-US" sz="2400" dirty="0"/>
          </a:p>
          <a:p>
            <a:endParaRPr lang="en-US" dirty="0"/>
          </a:p>
        </p:txBody>
      </p:sp>
      <p:pic>
        <p:nvPicPr>
          <p:cNvPr id="4" name="Picture 3">
            <a:extLst>
              <a:ext uri="{FF2B5EF4-FFF2-40B4-BE49-F238E27FC236}">
                <a16:creationId xmlns:a16="http://schemas.microsoft.com/office/drawing/2014/main" id="{D16F265F-6CAE-0046-982E-96D0E4693E64}"/>
              </a:ext>
            </a:extLst>
          </p:cNvPr>
          <p:cNvPicPr>
            <a:picLocks noChangeAspect="1"/>
          </p:cNvPicPr>
          <p:nvPr/>
        </p:nvPicPr>
        <p:blipFill>
          <a:blip r:embed="rId4"/>
          <a:stretch>
            <a:fillRect/>
          </a:stretch>
        </p:blipFill>
        <p:spPr>
          <a:xfrm>
            <a:off x="7273636" y="1075350"/>
            <a:ext cx="1537854" cy="682807"/>
          </a:xfrm>
          <a:prstGeom prst="rect">
            <a:avLst/>
          </a:prstGeom>
        </p:spPr>
      </p:pic>
    </p:spTree>
    <p:extLst>
      <p:ext uri="{BB962C8B-B14F-4D97-AF65-F5344CB8AC3E}">
        <p14:creationId xmlns:p14="http://schemas.microsoft.com/office/powerpoint/2010/main" val="3689818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5376" y="337041"/>
                <a:ext cx="8638180" cy="732041"/>
              </a:xfrm>
            </p:spPr>
            <p:txBody>
              <a:bodyPr>
                <a:normAutofit/>
              </a:bodyPr>
              <a:lstStyle/>
              <a:p>
                <a:r>
                  <a:rPr lang="en-US" sz="3600" dirty="0"/>
                  <a:t>Expected </a:t>
                </a:r>
                <a:r>
                  <a:rPr lang="en-US" sz="3600" dirty="0">
                    <a:solidFill>
                      <a:schemeClr val="accent1"/>
                    </a:solidFill>
                  </a:rPr>
                  <a:t>number of items in </a:t>
                </a:r>
                <a14:m>
                  <m:oMath xmlns:m="http://schemas.openxmlformats.org/officeDocument/2006/math">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𝑢</m:t>
                        </m:r>
                      </m:e>
                      <m:sub>
                        <m:r>
                          <a:rPr lang="en-US" sz="3600" i="1">
                            <a:solidFill>
                              <a:schemeClr val="accent1"/>
                            </a:solidFill>
                            <a:latin typeface="Cambria Math" panose="02040503050406030204" pitchFamily="18" charset="0"/>
                          </a:rPr>
                          <m:t>𝑖</m:t>
                        </m:r>
                      </m:sub>
                    </m:sSub>
                  </m:oMath>
                </a14:m>
                <a:r>
                  <a:rPr lang="en-US" sz="3600" dirty="0" err="1">
                    <a:solidFill>
                      <a:schemeClr val="accent1"/>
                    </a:solidFill>
                  </a:rPr>
                  <a:t>’s</a:t>
                </a:r>
                <a:r>
                  <a:rPr lang="en-US" sz="3600" dirty="0">
                    <a:solidFill>
                      <a:schemeClr val="accent1"/>
                    </a:solidFill>
                  </a:rPr>
                  <a:t> bucket</a:t>
                </a:r>
                <a:r>
                  <a:rPr lang="en-US" sz="3600" dirty="0"/>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5376" y="337041"/>
                <a:ext cx="8638180" cy="732041"/>
              </a:xfrm>
              <a:blipFill>
                <a:blip r:embed="rId2"/>
                <a:stretch>
                  <a:fillRect l="-2056" t="-10345" b="-20690"/>
                </a:stretch>
              </a:blipFill>
            </p:spPr>
            <p:txBody>
              <a:bodyPr/>
              <a:lstStyle/>
              <a:p>
                <a:r>
                  <a:rPr lang="en-US">
                    <a:noFill/>
                  </a:rPr>
                  <a:t> </a:t>
                </a:r>
              </a:p>
            </p:txBody>
          </p:sp>
        </mc:Fallback>
      </mc:AlternateContent>
      <p:sp>
        <p:nvSpPr>
          <p:cNvPr id="4" name="Oval 3"/>
          <p:cNvSpPr/>
          <p:nvPr/>
        </p:nvSpPr>
        <p:spPr>
          <a:xfrm>
            <a:off x="1192485" y="4251926"/>
            <a:ext cx="3075433" cy="2397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Universe U</a:t>
            </a:r>
          </a:p>
        </p:txBody>
      </p:sp>
      <p:grpSp>
        <p:nvGrpSpPr>
          <p:cNvPr id="5" name="Group 4"/>
          <p:cNvGrpSpPr/>
          <p:nvPr/>
        </p:nvGrpSpPr>
        <p:grpSpPr>
          <a:xfrm>
            <a:off x="5827133" y="3713467"/>
            <a:ext cx="1828800" cy="2969892"/>
            <a:chOff x="5336275" y="3575713"/>
            <a:chExt cx="1917117" cy="2975208"/>
          </a:xfrm>
        </p:grpSpPr>
        <p:sp>
          <p:nvSpPr>
            <p:cNvPr id="6" name="Rectangle 5"/>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045958" y="3575713"/>
              <a:ext cx="573206" cy="2975208"/>
            </a:xfrm>
            <a:prstGeom prst="rightBrace">
              <a:avLst>
                <a:gd name="adj1" fmla="val 8333"/>
                <a:gd name="adj2" fmla="val 49004"/>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rot="5400000">
              <a:off x="5881470" y="5004750"/>
              <a:ext cx="2118569" cy="625274"/>
            </a:xfrm>
            <a:prstGeom prst="rect">
              <a:avLst/>
            </a:prstGeom>
            <a:noFill/>
          </p:spPr>
          <p:txBody>
            <a:bodyPr wrap="square" rtlCol="0">
              <a:spAutoFit/>
            </a:bodyPr>
            <a:lstStyle/>
            <a:p>
              <a:r>
                <a:rPr lang="en-US" dirty="0">
                  <a:solidFill>
                    <a:schemeClr val="accent4"/>
                  </a:solidFill>
                </a:rPr>
                <a:t>n buckets</a:t>
              </a:r>
            </a:p>
          </p:txBody>
        </p:sp>
      </p:grpSp>
      <p:cxnSp>
        <p:nvCxnSpPr>
          <p:cNvPr id="13" name="Straight Arrow Connector 12"/>
          <p:cNvCxnSpPr/>
          <p:nvPr/>
        </p:nvCxnSpPr>
        <p:spPr>
          <a:xfrm flipV="1">
            <a:off x="4469212" y="4629531"/>
            <a:ext cx="842138" cy="1"/>
          </a:xfrm>
          <a:prstGeom prst="straightConnector1">
            <a:avLst/>
          </a:prstGeom>
          <a:ln w="381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578217" y="4131593"/>
                <a:ext cx="64121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7030A0"/>
                          </a:solidFill>
                          <a:latin typeface="Cambria Math" panose="02040503050406030204" pitchFamily="18" charset="0"/>
                        </a:rPr>
                        <m:t>h</m:t>
                      </m:r>
                    </m:oMath>
                  </m:oMathPara>
                </a14:m>
                <a:endParaRPr lang="en-US" sz="2400" dirty="0">
                  <a:solidFill>
                    <a:srgbClr val="7030A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78217" y="4131593"/>
                <a:ext cx="641219" cy="461665"/>
              </a:xfrm>
              <a:prstGeom prst="rect">
                <a:avLst/>
              </a:prstGeom>
              <a:blipFill>
                <a:blip r:embed="rId3"/>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24147" y="4732150"/>
            <a:ext cx="887203" cy="553813"/>
          </a:xfrm>
          <a:prstGeom prst="rect">
            <a:avLst/>
          </a:prstGeom>
        </p:spPr>
      </p:pic>
      <mc:AlternateContent xmlns:mc="http://schemas.openxmlformats.org/markup-compatibility/2006" xmlns:a14="http://schemas.microsoft.com/office/drawing/2010/main">
        <mc:Choice Requires="a14">
          <p:sp>
            <p:nvSpPr>
              <p:cNvPr id="16" name="Rectangle 15"/>
              <p:cNvSpPr/>
              <p:nvPr/>
            </p:nvSpPr>
            <p:spPr>
              <a:xfrm rot="20891291">
                <a:off x="1561275" y="4732150"/>
                <a:ext cx="599298" cy="60610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𝑢</m:t>
                          </m:r>
                        </m:e>
                        <m:sub>
                          <m:r>
                            <a:rPr lang="en-US" sz="3200" b="0" i="1" smtClean="0">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rot="20891291">
                <a:off x="1561275" y="4732150"/>
                <a:ext cx="599298" cy="606107"/>
              </a:xfrm>
              <a:prstGeom prst="rect">
                <a:avLst/>
              </a:prstGeom>
              <a:blipFill>
                <a:blip r:embed="rId5"/>
                <a:stretch>
                  <a:fillRect/>
                </a:stretch>
              </a:blipFill>
              <a:ln w="50800">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rot="1067239">
                <a:off x="2711435" y="4468943"/>
                <a:ext cx="620742" cy="54680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𝑢</m:t>
                          </m:r>
                        </m:e>
                        <m:sub>
                          <m:r>
                            <a:rPr lang="en-US" sz="3200" b="0" i="1" smtClean="0">
                              <a:solidFill>
                                <a:schemeClr val="tx1"/>
                              </a:solidFill>
                              <a:latin typeface="Cambria Math" panose="02040503050406030204" pitchFamily="18" charset="0"/>
                            </a:rPr>
                            <m:t>𝑘</m:t>
                          </m:r>
                        </m:sub>
                      </m:sSub>
                    </m:oMath>
                  </m:oMathPara>
                </a14:m>
                <a:endParaRPr lang="en-US"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rot="1067239">
                <a:off x="2711435" y="4468943"/>
                <a:ext cx="620742" cy="546804"/>
              </a:xfrm>
              <a:prstGeom prst="rect">
                <a:avLst/>
              </a:prstGeom>
              <a:blipFill>
                <a:blip r:embed="rId6"/>
                <a:stretch>
                  <a:fillRect l="-1538"/>
                </a:stretch>
              </a:blipFill>
              <a:ln w="50800">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rot="19504244">
                <a:off x="3214844" y="5537565"/>
                <a:ext cx="589930" cy="55985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𝑢</m:t>
                          </m:r>
                        </m:e>
                        <m:sub>
                          <m:r>
                            <a:rPr lang="en-US" sz="3200" b="0" i="1" smtClean="0">
                              <a:solidFill>
                                <a:schemeClr val="tx1"/>
                              </a:solidFill>
                              <a:latin typeface="Cambria Math" panose="02040503050406030204" pitchFamily="18" charset="0"/>
                            </a:rPr>
                            <m:t>𝑗</m:t>
                          </m:r>
                        </m:sub>
                      </m:sSub>
                    </m:oMath>
                  </m:oMathPara>
                </a14:m>
                <a:endParaRPr lang="en-US"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rot="19504244">
                <a:off x="3214844" y="5537565"/>
                <a:ext cx="589930" cy="559857"/>
              </a:xfrm>
              <a:prstGeom prst="rect">
                <a:avLst/>
              </a:prstGeom>
              <a:blipFill>
                <a:blip r:embed="rId7"/>
                <a:stretch>
                  <a:fillRect/>
                </a:stretch>
              </a:blipFill>
              <a:ln w="50800">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7614395" y="5560654"/>
                <a:ext cx="588683" cy="55985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𝑢</m:t>
                          </m:r>
                        </m:e>
                        <m:sub>
                          <m:r>
                            <a:rPr lang="en-US" sz="3200" b="0" i="1" smtClean="0">
                              <a:solidFill>
                                <a:schemeClr val="tx1"/>
                              </a:solidFill>
                              <a:latin typeface="Cambria Math" panose="02040503050406030204" pitchFamily="18" charset="0"/>
                            </a:rPr>
                            <m:t>𝑗</m:t>
                          </m:r>
                        </m:sub>
                      </m:sSub>
                    </m:oMath>
                  </m:oMathPara>
                </a14:m>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7614395" y="5560654"/>
                <a:ext cx="588683" cy="559857"/>
              </a:xfrm>
              <a:prstGeom prst="rect">
                <a:avLst/>
              </a:prstGeom>
              <a:blipFill>
                <a:blip r:embed="rId8"/>
                <a:stretch>
                  <a:fillRect b="-14286"/>
                </a:stretch>
              </a:blipFill>
              <a:ln w="50800">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6682251" y="5516840"/>
                <a:ext cx="531865" cy="58636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𝑢</m:t>
                          </m:r>
                        </m:e>
                        <m:sub>
                          <m:r>
                            <a:rPr lang="en-US" sz="3200" i="1">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6682251" y="5516840"/>
                <a:ext cx="531865" cy="586369"/>
              </a:xfrm>
              <a:prstGeom prst="rect">
                <a:avLst/>
              </a:prstGeom>
              <a:blipFill>
                <a:blip r:embed="rId9"/>
                <a:stretch>
                  <a:fillRect l="-4255" b="-1961"/>
                </a:stretch>
              </a:blipFill>
              <a:ln w="50800">
                <a:solidFill>
                  <a:schemeClr val="accent4"/>
                </a:solidFill>
              </a:ln>
            </p:spPr>
            <p:txBody>
              <a:bodyPr/>
              <a:lstStyle/>
              <a:p>
                <a:r>
                  <a:rPr lang="en-US">
                    <a:noFill/>
                  </a:rPr>
                  <a:t> </a:t>
                </a:r>
              </a:p>
            </p:txBody>
          </p:sp>
        </mc:Fallback>
      </mc:AlternateContent>
      <p:cxnSp>
        <p:nvCxnSpPr>
          <p:cNvPr id="21" name="Straight Arrow Connector 20"/>
          <p:cNvCxnSpPr/>
          <p:nvPr/>
        </p:nvCxnSpPr>
        <p:spPr>
          <a:xfrm flipV="1">
            <a:off x="6237641" y="5825769"/>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22656" y="5840582"/>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142699" y="4025309"/>
            <a:ext cx="3835020" cy="1834862"/>
          </a:xfrm>
          <a:custGeom>
            <a:avLst/>
            <a:gdLst>
              <a:gd name="connsiteX0" fmla="*/ 0 w 3835020"/>
              <a:gd name="connsiteY0" fmla="*/ 874237 h 1834862"/>
              <a:gd name="connsiteX1" fmla="*/ 191068 w 3835020"/>
              <a:gd name="connsiteY1" fmla="*/ 369270 h 1834862"/>
              <a:gd name="connsiteX2" fmla="*/ 1119116 w 3835020"/>
              <a:gd name="connsiteY2" fmla="*/ 28076 h 1834862"/>
              <a:gd name="connsiteX3" fmla="*/ 1856095 w 3835020"/>
              <a:gd name="connsiteY3" fmla="*/ 1119897 h 1834862"/>
              <a:gd name="connsiteX4" fmla="*/ 2688608 w 3835020"/>
              <a:gd name="connsiteY4" fmla="*/ 1747694 h 1834862"/>
              <a:gd name="connsiteX5" fmla="*/ 3835020 w 3835020"/>
              <a:gd name="connsiteY5" fmla="*/ 1829581 h 18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5020" h="1834862">
                <a:moveTo>
                  <a:pt x="0" y="874237"/>
                </a:moveTo>
                <a:cubicBezTo>
                  <a:pt x="2274" y="692267"/>
                  <a:pt x="4549" y="510297"/>
                  <a:pt x="191068" y="369270"/>
                </a:cubicBezTo>
                <a:cubicBezTo>
                  <a:pt x="377587" y="228243"/>
                  <a:pt x="841612" y="-97028"/>
                  <a:pt x="1119116" y="28076"/>
                </a:cubicBezTo>
                <a:cubicBezTo>
                  <a:pt x="1396620" y="153180"/>
                  <a:pt x="1594513" y="833294"/>
                  <a:pt x="1856095" y="1119897"/>
                </a:cubicBezTo>
                <a:cubicBezTo>
                  <a:pt x="2117677" y="1406500"/>
                  <a:pt x="2358787" y="1629413"/>
                  <a:pt x="2688608" y="1747694"/>
                </a:cubicBezTo>
                <a:cubicBezTo>
                  <a:pt x="3018429" y="1865975"/>
                  <a:pt x="3835020" y="1829581"/>
                  <a:pt x="3835020" y="1829581"/>
                </a:cubicBezTo>
              </a:path>
            </a:pathLst>
          </a:custGeom>
          <a:noFill/>
          <a:ln w="38100">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580396" y="5970634"/>
            <a:ext cx="2397323" cy="778568"/>
          </a:xfrm>
          <a:custGeom>
            <a:avLst/>
            <a:gdLst>
              <a:gd name="connsiteX0" fmla="*/ 104499 w 2397323"/>
              <a:gd name="connsiteY0" fmla="*/ 90448 h 1470363"/>
              <a:gd name="connsiteX1" fmla="*/ 254625 w 2397323"/>
              <a:gd name="connsiteY1" fmla="*/ 595415 h 1470363"/>
              <a:gd name="connsiteX2" fmla="*/ 90852 w 2397323"/>
              <a:gd name="connsiteY2" fmla="*/ 882018 h 1470363"/>
              <a:gd name="connsiteX3" fmla="*/ 22613 w 2397323"/>
              <a:gd name="connsiteY3" fmla="*/ 1236860 h 1470363"/>
              <a:gd name="connsiteX4" fmla="*/ 486637 w 2397323"/>
              <a:gd name="connsiteY4" fmla="*/ 1468872 h 1470363"/>
              <a:gd name="connsiteX5" fmla="*/ 909717 w 2397323"/>
              <a:gd name="connsiteY5" fmla="*/ 1127678 h 1470363"/>
              <a:gd name="connsiteX6" fmla="*/ 773240 w 2397323"/>
              <a:gd name="connsiteY6" fmla="*/ 718245 h 1470363"/>
              <a:gd name="connsiteX7" fmla="*/ 732296 w 2397323"/>
              <a:gd name="connsiteY7" fmla="*/ 308812 h 1470363"/>
              <a:gd name="connsiteX8" fmla="*/ 1018899 w 2397323"/>
              <a:gd name="connsiteY8" fmla="*/ 117743 h 1470363"/>
              <a:gd name="connsiteX9" fmla="*/ 1428332 w 2397323"/>
              <a:gd name="connsiteY9" fmla="*/ 390699 h 1470363"/>
              <a:gd name="connsiteX10" fmla="*/ 1319150 w 2397323"/>
              <a:gd name="connsiteY10" fmla="*/ 827427 h 1470363"/>
              <a:gd name="connsiteX11" fmla="*/ 1810470 w 2397323"/>
              <a:gd name="connsiteY11" fmla="*/ 1195917 h 1470363"/>
              <a:gd name="connsiteX12" fmla="*/ 2001538 w 2397323"/>
              <a:gd name="connsiteY12" fmla="*/ 813779 h 1470363"/>
              <a:gd name="connsiteX13" fmla="*/ 1742231 w 2397323"/>
              <a:gd name="connsiteY13" fmla="*/ 363403 h 1470363"/>
              <a:gd name="connsiteX14" fmla="*/ 1851413 w 2397323"/>
              <a:gd name="connsiteY14" fmla="*/ 35857 h 1470363"/>
              <a:gd name="connsiteX15" fmla="*/ 2397323 w 2397323"/>
              <a:gd name="connsiteY15" fmla="*/ 8561 h 147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7323" h="1470363">
                <a:moveTo>
                  <a:pt x="104499" y="90448"/>
                </a:moveTo>
                <a:cubicBezTo>
                  <a:pt x="180699" y="276967"/>
                  <a:pt x="256899" y="463487"/>
                  <a:pt x="254625" y="595415"/>
                </a:cubicBezTo>
                <a:cubicBezTo>
                  <a:pt x="252351" y="727343"/>
                  <a:pt x="129521" y="775111"/>
                  <a:pt x="90852" y="882018"/>
                </a:cubicBezTo>
                <a:cubicBezTo>
                  <a:pt x="52183" y="988925"/>
                  <a:pt x="-43351" y="1139051"/>
                  <a:pt x="22613" y="1236860"/>
                </a:cubicBezTo>
                <a:cubicBezTo>
                  <a:pt x="88577" y="1334669"/>
                  <a:pt x="338786" y="1487069"/>
                  <a:pt x="486637" y="1468872"/>
                </a:cubicBezTo>
                <a:cubicBezTo>
                  <a:pt x="634488" y="1450675"/>
                  <a:pt x="861950" y="1252783"/>
                  <a:pt x="909717" y="1127678"/>
                </a:cubicBezTo>
                <a:cubicBezTo>
                  <a:pt x="957484" y="1002574"/>
                  <a:pt x="802810" y="854723"/>
                  <a:pt x="773240" y="718245"/>
                </a:cubicBezTo>
                <a:cubicBezTo>
                  <a:pt x="743670" y="581767"/>
                  <a:pt x="691353" y="408896"/>
                  <a:pt x="732296" y="308812"/>
                </a:cubicBezTo>
                <a:cubicBezTo>
                  <a:pt x="773239" y="208728"/>
                  <a:pt x="902893" y="104095"/>
                  <a:pt x="1018899" y="117743"/>
                </a:cubicBezTo>
                <a:cubicBezTo>
                  <a:pt x="1134905" y="131391"/>
                  <a:pt x="1378290" y="272418"/>
                  <a:pt x="1428332" y="390699"/>
                </a:cubicBezTo>
                <a:cubicBezTo>
                  <a:pt x="1478374" y="508980"/>
                  <a:pt x="1255460" y="693224"/>
                  <a:pt x="1319150" y="827427"/>
                </a:cubicBezTo>
                <a:cubicBezTo>
                  <a:pt x="1382840" y="961630"/>
                  <a:pt x="1696739" y="1198192"/>
                  <a:pt x="1810470" y="1195917"/>
                </a:cubicBezTo>
                <a:cubicBezTo>
                  <a:pt x="1924201" y="1193642"/>
                  <a:pt x="2012911" y="952531"/>
                  <a:pt x="2001538" y="813779"/>
                </a:cubicBezTo>
                <a:cubicBezTo>
                  <a:pt x="1990165" y="675027"/>
                  <a:pt x="1767252" y="493057"/>
                  <a:pt x="1742231" y="363403"/>
                </a:cubicBezTo>
                <a:cubicBezTo>
                  <a:pt x="1717210" y="233749"/>
                  <a:pt x="1742231" y="94997"/>
                  <a:pt x="1851413" y="35857"/>
                </a:cubicBezTo>
                <a:cubicBezTo>
                  <a:pt x="1960595" y="-23283"/>
                  <a:pt x="2397323" y="8561"/>
                  <a:pt x="2397323" y="8561"/>
                </a:cubicBezTo>
              </a:path>
            </a:pathLst>
          </a:custGeom>
          <a:noFill/>
          <a:ln w="47625">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583579" y="5439060"/>
            <a:ext cx="854311" cy="854311"/>
          </a:xfrm>
          <a:prstGeom prst="rect">
            <a:avLst/>
          </a:prstGeom>
        </p:spPr>
      </p:pic>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628650" y="1255595"/>
                <a:ext cx="7886700" cy="2918105"/>
              </a:xfrm>
            </p:spPr>
            <p:txBody>
              <a:bodyPr>
                <a:normAutofit/>
              </a:bodyPr>
              <a:lstStyle/>
              <a:p>
                <a14:m>
                  <m:oMath xmlns:m="http://schemas.openxmlformats.org/officeDocument/2006/math">
                    <m:r>
                      <a:rPr lang="en-US" b="0" i="1" smtClean="0">
                        <a:latin typeface="Cambria Math" charset="0"/>
                      </a:rPr>
                      <m:t>𝐸</m:t>
                    </m:r>
                    <m:d>
                      <m:dPr>
                        <m:begChr m:val="["/>
                        <m:endChr m:val="]"/>
                        <m:ctrlPr>
                          <a:rPr lang="en-US" b="0" i="1" smtClean="0">
                            <a:latin typeface="Cambria Math" panose="02040503050406030204" pitchFamily="18" charset="0"/>
                          </a:rPr>
                        </m:ctrlPr>
                      </m:dPr>
                      <m:e>
                        <m:r>
                          <a:rPr lang="en-US" b="0" i="1" smtClean="0">
                            <a:latin typeface="Cambria Math" charset="0"/>
                          </a:rPr>
                          <m:t>   </m:t>
                        </m:r>
                      </m:e>
                    </m:d>
                    <m:r>
                      <a:rPr lang="en-US" b="0" i="1" smtClean="0">
                        <a:latin typeface="Cambria Math" charset="0"/>
                      </a:rPr>
                      <m:t>= </m:t>
                    </m:r>
                    <m:nary>
                      <m:naryPr>
                        <m:chr m:val="∑"/>
                        <m:ctrlPr>
                          <a:rPr lang="is-IS" b="0" i="1" smtClean="0">
                            <a:latin typeface="Cambria Math" panose="02040503050406030204" pitchFamily="18"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𝑛</m:t>
                        </m:r>
                      </m:sup>
                      <m:e>
                        <m:r>
                          <a:rPr lang="en-US" b="0" i="1" smtClean="0">
                            <a:latin typeface="Cambria Math" charset="0"/>
                          </a:rPr>
                          <m:t>𝑃</m:t>
                        </m:r>
                        <m:d>
                          <m:dPr>
                            <m:begChr m:val="{"/>
                            <m:endChr m:val="}"/>
                            <m:ctrlPr>
                              <a:rPr lang="en-US" b="0" i="1" smtClean="0">
                                <a:latin typeface="Cambria Math" panose="02040503050406030204" pitchFamily="18" charset="0"/>
                              </a:rPr>
                            </m:ctrlPr>
                          </m:dPr>
                          <m:e>
                            <m:r>
                              <a:rPr lang="en-US" b="0" i="1" smtClean="0">
                                <a:latin typeface="Cambria Math" charset="0"/>
                              </a:rPr>
                              <m:t> </m:t>
                            </m:r>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d>
                            <m:r>
                              <a:rPr lang="en-US" b="0" i="1" smtClean="0">
                                <a:latin typeface="Cambria Math" charset="0"/>
                              </a:rPr>
                              <m:t>=</m:t>
                            </m:r>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𝑗</m:t>
                                    </m:r>
                                  </m:sub>
                                </m:sSub>
                              </m:e>
                            </m:d>
                          </m:e>
                        </m:d>
                      </m:e>
                    </m:nary>
                  </m:oMath>
                </a14:m>
                <a:r>
                  <a:rPr lang="en-US" dirty="0"/>
                  <a:t> </a:t>
                </a:r>
              </a:p>
              <a:p>
                <a:r>
                  <a:rPr lang="en-US" dirty="0"/>
                  <a:t>           </a:t>
                </a:r>
                <a14:m>
                  <m:oMath xmlns:m="http://schemas.openxmlformats.org/officeDocument/2006/math">
                    <m:r>
                      <a:rPr lang="en-US" b="0" i="0" smtClean="0">
                        <a:latin typeface="Cambria Math" charset="0"/>
                      </a:rPr>
                      <m:t>=</m:t>
                    </m:r>
                    <m:r>
                      <a:rPr lang="en-US" b="0" i="1" smtClean="0">
                        <a:latin typeface="Cambria Math" charset="0"/>
                      </a:rPr>
                      <m:t>1+ </m:t>
                    </m:r>
                    <m:nary>
                      <m:naryPr>
                        <m:chr m:val="∑"/>
                        <m:supHide m:val="on"/>
                        <m:ctrlPr>
                          <a:rPr lang="is-IS" i="1">
                            <a:latin typeface="Cambria Math" panose="02040503050406030204" pitchFamily="18" charset="0"/>
                          </a:rPr>
                        </m:ctrlPr>
                      </m:naryPr>
                      <m:sub>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 </m:t>
                        </m:r>
                      </m:sub>
                      <m:sup/>
                      <m:e>
                        <m:r>
                          <a:rPr lang="en-US" i="1" smtClean="0">
                            <a:latin typeface="Cambria Math" charset="0"/>
                          </a:rPr>
                          <m:t>𝑃</m:t>
                        </m:r>
                        <m:d>
                          <m:dPr>
                            <m:begChr m:val="{"/>
                            <m:endChr m:val="}"/>
                            <m:ctrlPr>
                              <a:rPr lang="en-US" i="1" smtClean="0">
                                <a:latin typeface="Cambria Math" panose="02040503050406030204" pitchFamily="18" charset="0"/>
                              </a:rPr>
                            </m:ctrlPr>
                          </m:dPr>
                          <m:e>
                            <m:r>
                              <a:rPr lang="en-US" i="1">
                                <a:latin typeface="Cambria Math" charset="0"/>
                              </a:rPr>
                              <m:t> </m:t>
                            </m:r>
                            <m:r>
                              <a:rPr lang="en-US" i="1">
                                <a:latin typeface="Cambria Math"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e>
                            </m:d>
                            <m:r>
                              <a:rPr lang="en-US" i="1">
                                <a:latin typeface="Cambria Math" charset="0"/>
                              </a:rPr>
                              <m:t>=</m:t>
                            </m:r>
                            <m:r>
                              <a:rPr lang="en-US" i="1">
                                <a:latin typeface="Cambria Math"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𝑗</m:t>
                                    </m:r>
                                  </m:sub>
                                </m:sSub>
                              </m:e>
                            </m:d>
                          </m:e>
                        </m:d>
                      </m:e>
                    </m:nary>
                  </m:oMath>
                </a14:m>
                <a:endParaRPr lang="en-US" dirty="0"/>
              </a:p>
              <a:p>
                <a14:m>
                  <m:oMath xmlns:m="http://schemas.openxmlformats.org/officeDocument/2006/math">
                    <m:r>
                      <a:rPr lang="en-US" b="0" i="1" smtClean="0">
                        <a:latin typeface="Cambria Math" charset="0"/>
                      </a:rPr>
                      <m:t>            =</m:t>
                    </m:r>
                    <m:r>
                      <a:rPr lang="en-US" i="1">
                        <a:latin typeface="Cambria Math" charset="0"/>
                      </a:rPr>
                      <m:t>1+ </m:t>
                    </m:r>
                    <m:nary>
                      <m:naryPr>
                        <m:chr m:val="∑"/>
                        <m:supHide m:val="on"/>
                        <m:ctrlPr>
                          <a:rPr lang="is-IS" i="1">
                            <a:latin typeface="Cambria Math" panose="02040503050406030204" pitchFamily="18" charset="0"/>
                          </a:rPr>
                        </m:ctrlPr>
                      </m:naryPr>
                      <m:sub>
                        <m:r>
                          <a:rPr lang="en-US" i="1">
                            <a:latin typeface="Cambria Math" charset="0"/>
                          </a:rPr>
                          <m:t>𝑗</m:t>
                        </m:r>
                        <m:r>
                          <a:rPr lang="en-US" i="1">
                            <a:latin typeface="Cambria Math" charset="0"/>
                          </a:rPr>
                          <m:t>≠</m:t>
                        </m:r>
                        <m:r>
                          <a:rPr lang="en-US" i="1">
                            <a:latin typeface="Cambria Math" charset="0"/>
                          </a:rPr>
                          <m:t>𝑖</m:t>
                        </m:r>
                        <m:r>
                          <a:rPr lang="en-US" i="1">
                            <a:latin typeface="Cambria Math" charset="0"/>
                          </a:rPr>
                          <m:t> </m:t>
                        </m:r>
                      </m:sub>
                      <m:sup/>
                      <m:e>
                        <m:r>
                          <a:rPr lang="en-US" b="0" i="1" smtClean="0">
                            <a:latin typeface="Cambria Math" charset="0"/>
                          </a:rPr>
                          <m:t>1/</m:t>
                        </m:r>
                        <m:r>
                          <a:rPr lang="en-US" b="0" i="1" smtClean="0">
                            <a:latin typeface="Cambria Math" charset="0"/>
                          </a:rPr>
                          <m:t>𝑛</m:t>
                        </m:r>
                      </m:e>
                    </m:nary>
                  </m:oMath>
                </a14:m>
                <a:endParaRPr lang="en-US" dirty="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=1+</m:t>
                    </m:r>
                    <m:f>
                      <m:fPr>
                        <m:ctrlPr>
                          <a:rPr lang="en-US" b="0" i="1" smtClean="0">
                            <a:latin typeface="Cambria Math" panose="02040503050406030204" pitchFamily="18" charset="0"/>
                          </a:rPr>
                        </m:ctrlPr>
                      </m:fPr>
                      <m:num>
                        <m:r>
                          <a:rPr lang="en-US" b="0" i="1" smtClean="0">
                            <a:latin typeface="Cambria Math" charset="0"/>
                          </a:rPr>
                          <m:t>𝑛</m:t>
                        </m:r>
                        <m:r>
                          <a:rPr lang="en-US" b="0" i="1" smtClean="0">
                            <a:latin typeface="Cambria Math" charset="0"/>
                          </a:rPr>
                          <m:t>−1</m:t>
                        </m:r>
                      </m:num>
                      <m:den>
                        <m:r>
                          <a:rPr lang="en-US" b="0" i="1" smtClean="0">
                            <a:latin typeface="Cambria Math" charset="0"/>
                          </a:rPr>
                          <m:t>𝑛</m:t>
                        </m:r>
                      </m:den>
                    </m:f>
                    <m:r>
                      <a:rPr lang="en-US" b="0" i="1" smtClean="0">
                        <a:latin typeface="Cambria Math" charset="0"/>
                      </a:rPr>
                      <m:t> ≤2.</m:t>
                    </m:r>
                  </m:oMath>
                </a14:m>
                <a:endParaRPr lang="en-US" dirty="0"/>
              </a:p>
              <a:p>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628650" y="1255595"/>
                <a:ext cx="7886700" cy="2918105"/>
              </a:xfrm>
              <a:blipFill rotWithShape="0">
                <a:blip r:embed="rId11"/>
                <a:stretch>
                  <a:fillRect l="-1391"/>
                </a:stretch>
              </a:blipFill>
            </p:spPr>
            <p:txBody>
              <a:bodyPr/>
              <a:lstStyle/>
              <a:p>
                <a:r>
                  <a:rPr lang="en-US">
                    <a:noFill/>
                  </a:rPr>
                  <a:t> </a:t>
                </a:r>
              </a:p>
            </p:txBody>
          </p:sp>
        </mc:Fallback>
      </mc:AlternateContent>
      <p:sp>
        <p:nvSpPr>
          <p:cNvPr id="28" name="Freeform 27"/>
          <p:cNvSpPr/>
          <p:nvPr/>
        </p:nvSpPr>
        <p:spPr>
          <a:xfrm>
            <a:off x="1405719" y="914329"/>
            <a:ext cx="2169994" cy="601321"/>
          </a:xfrm>
          <a:custGeom>
            <a:avLst/>
            <a:gdLst>
              <a:gd name="connsiteX0" fmla="*/ 2212297 w 2212297"/>
              <a:gd name="connsiteY0" fmla="*/ 71 h 573277"/>
              <a:gd name="connsiteX1" fmla="*/ 2075820 w 2212297"/>
              <a:gd name="connsiteY1" fmla="*/ 218435 h 573277"/>
              <a:gd name="connsiteX2" fmla="*/ 1625444 w 2212297"/>
              <a:gd name="connsiteY2" fmla="*/ 245731 h 573277"/>
              <a:gd name="connsiteX3" fmla="*/ 547271 w 2212297"/>
              <a:gd name="connsiteY3" fmla="*/ 71 h 573277"/>
              <a:gd name="connsiteX4" fmla="*/ 42303 w 2212297"/>
              <a:gd name="connsiteY4" fmla="*/ 273026 h 573277"/>
              <a:gd name="connsiteX5" fmla="*/ 28656 w 2212297"/>
              <a:gd name="connsiteY5" fmla="*/ 573277 h 57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2297" h="573277">
                <a:moveTo>
                  <a:pt x="2212297" y="71"/>
                </a:moveTo>
                <a:cubicBezTo>
                  <a:pt x="2192963" y="88781"/>
                  <a:pt x="2173629" y="177492"/>
                  <a:pt x="2075820" y="218435"/>
                </a:cubicBezTo>
                <a:cubicBezTo>
                  <a:pt x="1978011" y="259378"/>
                  <a:pt x="1880202" y="282125"/>
                  <a:pt x="1625444" y="245731"/>
                </a:cubicBezTo>
                <a:cubicBezTo>
                  <a:pt x="1370686" y="209337"/>
                  <a:pt x="811128" y="-4478"/>
                  <a:pt x="547271" y="71"/>
                </a:cubicBezTo>
                <a:cubicBezTo>
                  <a:pt x="283414" y="4620"/>
                  <a:pt x="128739" y="177492"/>
                  <a:pt x="42303" y="273026"/>
                </a:cubicBezTo>
                <a:cubicBezTo>
                  <a:pt x="-44133" y="368560"/>
                  <a:pt x="28656" y="573277"/>
                  <a:pt x="28656" y="573277"/>
                </a:cubicBezTo>
              </a:path>
            </a:pathLst>
          </a:custGeom>
          <a:noFill/>
          <a:ln w="34925">
            <a:solidFill>
              <a:schemeClr val="accent1"/>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479339" y="3008511"/>
            <a:ext cx="3335795" cy="400110"/>
          </a:xfrm>
          <a:prstGeom prst="rect">
            <a:avLst/>
          </a:prstGeom>
          <a:noFill/>
        </p:spPr>
        <p:txBody>
          <a:bodyPr wrap="square" rtlCol="0">
            <a:spAutoFit/>
          </a:bodyPr>
          <a:lstStyle/>
          <a:p>
            <a:r>
              <a:rPr lang="en-US" sz="2000" dirty="0">
                <a:solidFill>
                  <a:srgbClr val="FF0000"/>
                </a:solidFill>
              </a:rPr>
              <a:t>That’s what we wanted!</a:t>
            </a:r>
          </a:p>
        </p:txBody>
      </p:sp>
      <p:sp>
        <p:nvSpPr>
          <p:cNvPr id="30" name="TextBox 29"/>
          <p:cNvSpPr txBox="1"/>
          <p:nvPr/>
        </p:nvSpPr>
        <p:spPr>
          <a:xfrm>
            <a:off x="4469212" y="2485515"/>
            <a:ext cx="4046138" cy="400110"/>
          </a:xfrm>
          <a:prstGeom prst="rect">
            <a:avLst/>
          </a:prstGeom>
          <a:noFill/>
        </p:spPr>
        <p:txBody>
          <a:bodyPr wrap="square" rtlCol="0">
            <a:spAutoFit/>
          </a:bodyPr>
          <a:lstStyle/>
          <a:p>
            <a:r>
              <a:rPr lang="en-US" sz="2000" dirty="0">
                <a:solidFill>
                  <a:srgbClr val="FF0000"/>
                </a:solidFill>
              </a:rPr>
              <a:t>(You will verify this on HW.)</a:t>
            </a:r>
          </a:p>
        </p:txBody>
      </p:sp>
      <p:sp>
        <p:nvSpPr>
          <p:cNvPr id="31" name="TextBox 30"/>
          <p:cNvSpPr txBox="1"/>
          <p:nvPr/>
        </p:nvSpPr>
        <p:spPr>
          <a:xfrm>
            <a:off x="7050923" y="6293371"/>
            <a:ext cx="1853926" cy="369332"/>
          </a:xfrm>
          <a:prstGeom prst="rect">
            <a:avLst/>
          </a:prstGeom>
          <a:noFill/>
        </p:spPr>
        <p:txBody>
          <a:bodyPr wrap="square" rtlCol="0">
            <a:spAutoFit/>
          </a:bodyPr>
          <a:lstStyle/>
          <a:p>
            <a:r>
              <a:rPr lang="en-US" dirty="0">
                <a:solidFill>
                  <a:srgbClr val="C00000"/>
                </a:solidFill>
              </a:rPr>
              <a:t>COLLISION!</a:t>
            </a:r>
          </a:p>
        </p:txBody>
      </p:sp>
      <p:sp>
        <p:nvSpPr>
          <p:cNvPr id="3" name="TextBox 2"/>
          <p:cNvSpPr txBox="1"/>
          <p:nvPr/>
        </p:nvSpPr>
        <p:spPr>
          <a:xfrm>
            <a:off x="5851876" y="26872"/>
            <a:ext cx="3191680" cy="369332"/>
          </a:xfrm>
          <a:prstGeom prst="rect">
            <a:avLst/>
          </a:prstGeom>
          <a:noFill/>
        </p:spPr>
        <p:txBody>
          <a:bodyPr wrap="square" rtlCol="0">
            <a:spAutoFit/>
          </a:bodyPr>
          <a:lstStyle/>
          <a:p>
            <a:pPr algn="r"/>
            <a:r>
              <a:rPr lang="en-US"/>
              <a:t>h is uniformly random</a:t>
            </a:r>
          </a:p>
        </p:txBody>
      </p:sp>
    </p:spTree>
    <p:extLst>
      <p:ext uri="{BB962C8B-B14F-4D97-AF65-F5344CB8AC3E}">
        <p14:creationId xmlns:p14="http://schemas.microsoft.com/office/powerpoint/2010/main" val="59713839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14:presetBounceEnd="50000">
                                      <p:stCondLst>
                                        <p:cond delay="0"/>
                                      </p:stCondLst>
                                      <p:childTnLst>
                                        <p:animRot by="21600000" p14:bounceEnd="50000">
                                          <p:cBhvr>
                                            <p:cTn id="9" dur="1000" fill="hold"/>
                                            <p:tgtEl>
                                              <p:spTgt spid="15"/>
                                            </p:tgtEl>
                                            <p:attrNameLst>
                                              <p:attrName>r</p:attrName>
                                            </p:attrNameLst>
                                          </p:cBhvr>
                                        </p:animRo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8" presetClass="emph" presetSubtype="0" fill="hold" nodeType="withEffect">
                                      <p:stCondLst>
                                        <p:cond delay="0"/>
                                      </p:stCondLst>
                                      <p:childTnLst>
                                        <p:animRot by="21600000">
                                          <p:cBhvr>
                                            <p:cTn id="33" dur="500" fill="hold"/>
                                            <p:tgtEl>
                                              <p:spTgt spid="15"/>
                                            </p:tgtEl>
                                            <p:attrNameLst>
                                              <p:attrName>r</p:attrName>
                                            </p:attrNameLst>
                                          </p:cBhvr>
                                        </p:animRo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 fill="hold"/>
                                            <p:tgtEl>
                                              <p:spTgt spid="26"/>
                                            </p:tgtEl>
                                            <p:attrNameLst>
                                              <p:attrName>ppt_w</p:attrName>
                                            </p:attrNameLst>
                                          </p:cBhvr>
                                          <p:tavLst>
                                            <p:tav tm="0">
                                              <p:val>
                                                <p:fltVal val="0"/>
                                              </p:val>
                                            </p:tav>
                                            <p:tav tm="100000">
                                              <p:val>
                                                <p:strVal val="#ppt_w"/>
                                              </p:val>
                                            </p:tav>
                                          </p:tavLst>
                                        </p:anim>
                                        <p:anim calcmode="lin" valueType="num">
                                          <p:cBhvr>
                                            <p:cTn id="38" dur="100" fill="hold"/>
                                            <p:tgtEl>
                                              <p:spTgt spid="26"/>
                                            </p:tgtEl>
                                            <p:attrNameLst>
                                              <p:attrName>ppt_h</p:attrName>
                                            </p:attrNameLst>
                                          </p:cBhvr>
                                          <p:tavLst>
                                            <p:tav tm="0">
                                              <p:val>
                                                <p:fltVal val="0"/>
                                              </p:val>
                                            </p:tav>
                                            <p:tav tm="100000">
                                              <p:val>
                                                <p:strVal val="#ppt_h"/>
                                              </p:val>
                                            </p:tav>
                                          </p:tavLst>
                                        </p:anim>
                                        <p:animEffect transition="in" filter="fade">
                                          <p:cBhvr>
                                            <p:cTn id="39" dur="100"/>
                                            <p:tgtEl>
                                              <p:spTgt spid="26"/>
                                            </p:tgtEl>
                                          </p:cBhvr>
                                        </p:animEffect>
                                      </p:childTnLst>
                                    </p:cTn>
                                  </p:par>
                                </p:childTnLst>
                              </p:cTn>
                            </p:par>
                            <p:par>
                              <p:cTn id="40" fill="hold">
                                <p:stCondLst>
                                  <p:cond delay="6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4" grpId="0" animBg="1"/>
          <p:bldP spid="25" grpId="0" animBg="1"/>
          <p:bldP spid="27" grpId="0" uiExpand="1" build="p"/>
          <p:bldP spid="28" grpId="0" animBg="1"/>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8" presetClass="emph" presetSubtype="0" fill="hold" nodeType="withEffect">
                                      <p:stCondLst>
                                        <p:cond delay="0"/>
                                      </p:stCondLst>
                                      <p:childTnLst>
                                        <p:animRot by="21600000">
                                          <p:cBhvr>
                                            <p:cTn id="9" dur="1000" fill="hold"/>
                                            <p:tgtEl>
                                              <p:spTgt spid="15"/>
                                            </p:tgtEl>
                                            <p:attrNameLst>
                                              <p:attrName>r</p:attrName>
                                            </p:attrNameLst>
                                          </p:cBhvr>
                                        </p:animRo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8" presetClass="emph" presetSubtype="0" fill="hold" nodeType="withEffect">
                                      <p:stCondLst>
                                        <p:cond delay="0"/>
                                      </p:stCondLst>
                                      <p:childTnLst>
                                        <p:animRot by="21600000">
                                          <p:cBhvr>
                                            <p:cTn id="33" dur="500" fill="hold"/>
                                            <p:tgtEl>
                                              <p:spTgt spid="15"/>
                                            </p:tgtEl>
                                            <p:attrNameLst>
                                              <p:attrName>r</p:attrName>
                                            </p:attrNameLst>
                                          </p:cBhvr>
                                        </p:animRot>
                                      </p:childTnLst>
                                    </p:cTn>
                                  </p:par>
                                </p:childTnLst>
                              </p:cTn>
                            </p:par>
                            <p:par>
                              <p:cTn id="34" fill="hold">
                                <p:stCondLst>
                                  <p:cond delay="500"/>
                                </p:stCondLst>
                                <p:childTnLst>
                                  <p:par>
                                    <p:cTn id="35" presetID="53" presetClass="entr" presetSubtype="16"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 fill="hold"/>
                                            <p:tgtEl>
                                              <p:spTgt spid="26"/>
                                            </p:tgtEl>
                                            <p:attrNameLst>
                                              <p:attrName>ppt_w</p:attrName>
                                            </p:attrNameLst>
                                          </p:cBhvr>
                                          <p:tavLst>
                                            <p:tav tm="0">
                                              <p:val>
                                                <p:fltVal val="0"/>
                                              </p:val>
                                            </p:tav>
                                            <p:tav tm="100000">
                                              <p:val>
                                                <p:strVal val="#ppt_w"/>
                                              </p:val>
                                            </p:tav>
                                          </p:tavLst>
                                        </p:anim>
                                        <p:anim calcmode="lin" valueType="num">
                                          <p:cBhvr>
                                            <p:cTn id="38" dur="100" fill="hold"/>
                                            <p:tgtEl>
                                              <p:spTgt spid="26"/>
                                            </p:tgtEl>
                                            <p:attrNameLst>
                                              <p:attrName>ppt_h</p:attrName>
                                            </p:attrNameLst>
                                          </p:cBhvr>
                                          <p:tavLst>
                                            <p:tav tm="0">
                                              <p:val>
                                                <p:fltVal val="0"/>
                                              </p:val>
                                            </p:tav>
                                            <p:tav tm="100000">
                                              <p:val>
                                                <p:strVal val="#ppt_h"/>
                                              </p:val>
                                            </p:tav>
                                          </p:tavLst>
                                        </p:anim>
                                        <p:animEffect transition="in" filter="fade">
                                          <p:cBhvr>
                                            <p:cTn id="39" dur="100"/>
                                            <p:tgtEl>
                                              <p:spTgt spid="26"/>
                                            </p:tgtEl>
                                          </p:cBhvr>
                                        </p:animEffect>
                                      </p:childTnLst>
                                    </p:cTn>
                                  </p:par>
                                </p:childTnLst>
                              </p:cTn>
                            </p:par>
                            <p:par>
                              <p:cTn id="40" fill="hold">
                                <p:stCondLst>
                                  <p:cond delay="60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4" grpId="0" animBg="1"/>
          <p:bldP spid="25" grpId="0" animBg="1"/>
          <p:bldP spid="27" grpId="0" uiExpand="1" build="p"/>
          <p:bldP spid="28" grpId="0" animBg="1"/>
          <p:bldP spid="29" grpId="0"/>
          <p:bldP spid="30" grpId="0"/>
          <p:bldP spid="3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2401"/>
            <a:ext cx="7886700" cy="1325563"/>
          </a:xfrm>
        </p:spPr>
        <p:txBody>
          <a:bodyPr/>
          <a:lstStyle/>
          <a:p>
            <a:r>
              <a:rPr lang="en-US" dirty="0"/>
              <a:t>That’s great!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09636"/>
                <a:ext cx="8248065" cy="4834893"/>
              </a:xfrm>
            </p:spPr>
            <p:txBody>
              <a:bodyPr>
                <a:normAutofit fontScale="92500"/>
              </a:bodyPr>
              <a:lstStyle/>
              <a:p>
                <a:pPr marL="285750" indent="-285750">
                  <a:buFont typeface="Arial" charset="0"/>
                  <a:buChar char="•"/>
                </a:pPr>
                <a:r>
                  <a:rPr lang="en-US" dirty="0"/>
                  <a:t>We just showed:</a:t>
                </a:r>
              </a:p>
              <a:p>
                <a:pPr marL="742950" lvl="1" indent="-285750">
                  <a:buFont typeface="Arial" charset="0"/>
                  <a:buChar char="•"/>
                </a:pPr>
                <a:r>
                  <a:rPr lang="en-US" sz="2800" dirty="0">
                    <a:solidFill>
                      <a:schemeClr val="accent4"/>
                    </a:solidFill>
                  </a:rPr>
                  <a:t>For all ways a bad guy could choose </a:t>
                </a:r>
                <a14:m>
                  <m:oMath xmlns:m="http://schemas.openxmlformats.org/officeDocument/2006/math">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i="1">
                            <a:solidFill>
                              <a:schemeClr val="accent4"/>
                            </a:solidFill>
                            <a:latin typeface="Cambria Math" panose="02040503050406030204" pitchFamily="18" charset="0"/>
                          </a:rPr>
                          <m:t>1,</m:t>
                        </m:r>
                      </m:sub>
                    </m:sSub>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i="1">
                            <a:solidFill>
                              <a:schemeClr val="accent4"/>
                            </a:solidFill>
                            <a:latin typeface="Cambria Math" panose="02040503050406030204" pitchFamily="18" charset="0"/>
                          </a:rPr>
                          <m:t>2</m:t>
                        </m:r>
                      </m:sub>
                    </m:sSub>
                    <m:r>
                      <a:rPr lang="en-US" sz="2800" i="1">
                        <a:solidFill>
                          <a:schemeClr val="accent4"/>
                        </a:solidFill>
                        <a:latin typeface="Cambria Math" panose="02040503050406030204" pitchFamily="18" charset="0"/>
                      </a:rPr>
                      <m:t>,…, </m:t>
                    </m:r>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i="1">
                            <a:solidFill>
                              <a:schemeClr val="accent4"/>
                            </a:solidFill>
                            <a:latin typeface="Cambria Math" panose="02040503050406030204" pitchFamily="18" charset="0"/>
                          </a:rPr>
                          <m:t>𝑛</m:t>
                        </m:r>
                      </m:sub>
                    </m:sSub>
                    <m:r>
                      <a:rPr lang="en-US" sz="2800" i="1">
                        <a:solidFill>
                          <a:schemeClr val="accent4"/>
                        </a:solidFill>
                        <a:latin typeface="Cambria Math" panose="02040503050406030204" pitchFamily="18" charset="0"/>
                      </a:rPr>
                      <m:t>, </m:t>
                    </m:r>
                  </m:oMath>
                </a14:m>
                <a:r>
                  <a:rPr lang="en-US" sz="2800" dirty="0">
                    <a:solidFill>
                      <a:schemeClr val="accent4"/>
                    </a:solidFill>
                  </a:rPr>
                  <a:t> to put into the hash table, and for all </a:t>
                </a:r>
                <a14:m>
                  <m:oMath xmlns:m="http://schemas.openxmlformats.org/officeDocument/2006/math">
                    <m:r>
                      <a:rPr lang="en-US" sz="2800" i="1">
                        <a:solidFill>
                          <a:schemeClr val="accent4"/>
                        </a:solidFill>
                        <a:latin typeface="Cambria Math" panose="02040503050406030204" pitchFamily="18" charset="0"/>
                      </a:rPr>
                      <m:t>𝑖</m:t>
                    </m:r>
                    <m:r>
                      <a:rPr lang="en-US" sz="2800" i="1">
                        <a:solidFill>
                          <a:schemeClr val="accent4"/>
                        </a:solidFill>
                        <a:latin typeface="Cambria Math" panose="02040503050406030204" pitchFamily="18" charset="0"/>
                      </a:rPr>
                      <m:t>∈</m:t>
                    </m:r>
                    <m:d>
                      <m:dPr>
                        <m:begChr m:val="{"/>
                        <m:endChr m:val="}"/>
                        <m:ctrlPr>
                          <a:rPr lang="en-US" sz="2800" i="1">
                            <a:solidFill>
                              <a:schemeClr val="accent4"/>
                            </a:solidFill>
                            <a:latin typeface="Cambria Math" panose="02040503050406030204" pitchFamily="18" charset="0"/>
                          </a:rPr>
                        </m:ctrlPr>
                      </m:dPr>
                      <m:e>
                        <m:r>
                          <a:rPr lang="en-US" sz="2800" i="1">
                            <a:solidFill>
                              <a:schemeClr val="accent4"/>
                            </a:solidFill>
                            <a:latin typeface="Cambria Math" panose="02040503050406030204" pitchFamily="18" charset="0"/>
                          </a:rPr>
                          <m:t>1, …, </m:t>
                        </m:r>
                        <m:r>
                          <a:rPr lang="en-US" sz="2800" i="1">
                            <a:solidFill>
                              <a:schemeClr val="accent4"/>
                            </a:solidFill>
                            <a:latin typeface="Cambria Math" panose="02040503050406030204" pitchFamily="18" charset="0"/>
                          </a:rPr>
                          <m:t>𝑛</m:t>
                        </m:r>
                      </m:e>
                    </m:d>
                    <m:r>
                      <a:rPr lang="en-US" sz="2800" i="1">
                        <a:solidFill>
                          <a:schemeClr val="accent4"/>
                        </a:solidFill>
                        <a:latin typeface="Cambria Math" panose="02040503050406030204" pitchFamily="18" charset="0"/>
                      </a:rPr>
                      <m:t>, </m:t>
                    </m:r>
                  </m:oMath>
                </a14:m>
                <a:endParaRPr lang="en-US" sz="2800" dirty="0">
                  <a:solidFill>
                    <a:schemeClr val="accent4"/>
                  </a:solidFill>
                </a:endParaRPr>
              </a:p>
              <a:p>
                <a:pPr marL="457200" lvl="1" indent="0" algn="ctr">
                  <a:buNone/>
                </a:pPr>
                <a:r>
                  <a:rPr lang="en-US" sz="2800" dirty="0">
                    <a:solidFill>
                      <a:schemeClr val="accent4"/>
                    </a:solidFill>
                  </a:rPr>
                  <a:t>E[ number of items in </a:t>
                </a:r>
                <a14:m>
                  <m:oMath xmlns:m="http://schemas.openxmlformats.org/officeDocument/2006/math">
                    <m:sSub>
                      <m:sSubPr>
                        <m:ctrlPr>
                          <a:rPr lang="en-US" sz="2800" i="1">
                            <a:solidFill>
                              <a:schemeClr val="accent4"/>
                            </a:solidFill>
                            <a:latin typeface="Cambria Math" panose="02040503050406030204" pitchFamily="18" charset="0"/>
                          </a:rPr>
                        </m:ctrlPr>
                      </m:sSubPr>
                      <m:e>
                        <m:r>
                          <a:rPr lang="en-US" sz="2800" i="1">
                            <a:solidFill>
                              <a:schemeClr val="accent4"/>
                            </a:solidFill>
                            <a:latin typeface="Cambria Math" panose="02040503050406030204" pitchFamily="18" charset="0"/>
                          </a:rPr>
                          <m:t>𝑢</m:t>
                        </m:r>
                      </m:e>
                      <m:sub>
                        <m:r>
                          <a:rPr lang="en-US" sz="2800" i="1">
                            <a:solidFill>
                              <a:schemeClr val="accent4"/>
                            </a:solidFill>
                            <a:latin typeface="Cambria Math" panose="02040503050406030204" pitchFamily="18" charset="0"/>
                          </a:rPr>
                          <m:t>𝑖</m:t>
                        </m:r>
                      </m:sub>
                    </m:sSub>
                  </m:oMath>
                </a14:m>
                <a:r>
                  <a:rPr lang="en-US" sz="2800" dirty="0">
                    <a:solidFill>
                      <a:schemeClr val="accent4"/>
                    </a:solidFill>
                  </a:rPr>
                  <a:t> ‘s bucket ] </a:t>
                </a:r>
                <a14:m>
                  <m:oMath xmlns:m="http://schemas.openxmlformats.org/officeDocument/2006/math">
                    <m:r>
                      <a:rPr lang="en-US" sz="2800" i="1">
                        <a:solidFill>
                          <a:schemeClr val="accent4"/>
                        </a:solidFill>
                        <a:latin typeface="Cambria Math" charset="0"/>
                      </a:rPr>
                      <m:t>≤</m:t>
                    </m:r>
                  </m:oMath>
                </a14:m>
                <a:r>
                  <a:rPr lang="en-US" sz="2800" dirty="0">
                    <a:solidFill>
                      <a:schemeClr val="accent4"/>
                    </a:solidFill>
                  </a:rPr>
                  <a:t> 2.</a:t>
                </a:r>
              </a:p>
              <a:p>
                <a:pPr marL="285750" indent="-285750">
                  <a:buFont typeface="Arial" charset="0"/>
                  <a:buChar char="•"/>
                </a:pPr>
                <a:r>
                  <a:rPr lang="en-US" dirty="0"/>
                  <a:t>Which implies: </a:t>
                </a:r>
              </a:p>
              <a:p>
                <a:pPr marL="742950" lvl="1" indent="-285750">
                  <a:buFont typeface="Arial" charset="0"/>
                  <a:buChar char="•"/>
                </a:pPr>
                <a:r>
                  <a:rPr lang="en-US" sz="2800" dirty="0">
                    <a:solidFill>
                      <a:schemeClr val="accent4"/>
                    </a:solidFill>
                  </a:rPr>
                  <a:t>No matter what sequence of operations and items the bad guy chooses, </a:t>
                </a:r>
              </a:p>
              <a:p>
                <a:pPr marL="457200" lvl="1" indent="0" algn="ctr">
                  <a:buNone/>
                </a:pPr>
                <a:r>
                  <a:rPr lang="en-US" sz="2800" dirty="0">
                    <a:solidFill>
                      <a:schemeClr val="accent4"/>
                    </a:solidFill>
                  </a:rPr>
                  <a:t>E[ time of INSERT/DELETE/SEARCH ] = O(1)</a:t>
                </a:r>
              </a:p>
              <a:p>
                <a:r>
                  <a:rPr lang="en-US" sz="3000" dirty="0"/>
                  <a:t>So our solution is:</a:t>
                </a:r>
              </a:p>
              <a:p>
                <a:pPr marL="0" indent="0" algn="ctr">
                  <a:buNone/>
                </a:pPr>
                <a:r>
                  <a:rPr lang="en-US" sz="4000" dirty="0">
                    <a:solidFill>
                      <a:schemeClr val="accent4"/>
                    </a:solidFill>
                  </a:rPr>
                  <a:t>Pick a uniformly random hash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09636"/>
                <a:ext cx="8248065" cy="4834893"/>
              </a:xfrm>
              <a:blipFill>
                <a:blip r:embed="rId2"/>
                <a:stretch>
                  <a:fillRect l="-1385" t="-1832" r="-1385"/>
                </a:stretch>
              </a:blipFill>
            </p:spPr>
            <p:txBody>
              <a:bodyPr/>
              <a:lstStyle/>
              <a:p>
                <a:r>
                  <a:rPr lang="en-US">
                    <a:noFill/>
                  </a:rPr>
                  <a:t> </a:t>
                </a:r>
              </a:p>
            </p:txBody>
          </p:sp>
        </mc:Fallback>
      </mc:AlternateContent>
    </p:spTree>
    <p:extLst>
      <p:ext uri="{BB962C8B-B14F-4D97-AF65-F5344CB8AC3E}">
        <p14:creationId xmlns:p14="http://schemas.microsoft.com/office/powerpoint/2010/main" val="57936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wrong with this plan?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Hint: How would you implement (and store) and uniformly random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→{1,…,</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60B39900-FDA2-3F46-8A13-2FF718963DE0}"/>
              </a:ext>
            </a:extLst>
          </p:cNvPr>
          <p:cNvSpPr txBox="1">
            <a:spLocks/>
          </p:cNvSpPr>
          <p:nvPr/>
        </p:nvSpPr>
        <p:spPr>
          <a:xfrm>
            <a:off x="4038600" y="3184246"/>
            <a:ext cx="5105400" cy="33661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If h is a uniformly random function:</a:t>
            </a:r>
          </a:p>
          <a:p>
            <a:pPr lvl="1"/>
            <a:r>
              <a:rPr lang="en-US" sz="2000" dirty="0">
                <a:solidFill>
                  <a:schemeClr val="accent4"/>
                </a:solidFill>
              </a:rPr>
              <a:t>That means that </a:t>
            </a:r>
            <a:r>
              <a:rPr lang="en-US" sz="2000" b="1" dirty="0">
                <a:solidFill>
                  <a:schemeClr val="accent4"/>
                </a:solidFill>
              </a:rPr>
              <a:t>h(1) </a:t>
            </a:r>
            <a:r>
              <a:rPr lang="en-US" sz="2000" dirty="0">
                <a:solidFill>
                  <a:schemeClr val="accent4"/>
                </a:solidFill>
              </a:rPr>
              <a:t>is a </a:t>
            </a:r>
            <a:r>
              <a:rPr lang="en-US" sz="2000" b="1" dirty="0">
                <a:solidFill>
                  <a:schemeClr val="accent4"/>
                </a:solidFill>
              </a:rPr>
              <a:t>uniformly random</a:t>
            </a:r>
            <a:r>
              <a:rPr lang="en-US" sz="2000" dirty="0">
                <a:solidFill>
                  <a:schemeClr val="accent4"/>
                </a:solidFill>
              </a:rPr>
              <a:t> number between 1 and n.</a:t>
            </a:r>
          </a:p>
          <a:p>
            <a:pPr lvl="1"/>
            <a:r>
              <a:rPr lang="en-US" sz="2000" b="1" dirty="0">
                <a:solidFill>
                  <a:schemeClr val="accent4"/>
                </a:solidFill>
              </a:rPr>
              <a:t>h(2) </a:t>
            </a:r>
            <a:r>
              <a:rPr lang="en-US" sz="2000" dirty="0">
                <a:solidFill>
                  <a:schemeClr val="accent4"/>
                </a:solidFill>
              </a:rPr>
              <a:t>is also a </a:t>
            </a:r>
            <a:r>
              <a:rPr lang="en-US" sz="2000" b="1" dirty="0">
                <a:solidFill>
                  <a:schemeClr val="accent4"/>
                </a:solidFill>
              </a:rPr>
              <a:t>uniformly random </a:t>
            </a:r>
            <a:r>
              <a:rPr lang="en-US" sz="2000" dirty="0">
                <a:solidFill>
                  <a:schemeClr val="accent4"/>
                </a:solidFill>
              </a:rPr>
              <a:t>number between 1 and n, independent of h(1).</a:t>
            </a:r>
          </a:p>
          <a:p>
            <a:pPr lvl="1"/>
            <a:r>
              <a:rPr lang="en-US" sz="2000" b="1" dirty="0">
                <a:solidFill>
                  <a:schemeClr val="accent4"/>
                </a:solidFill>
              </a:rPr>
              <a:t>h(3) </a:t>
            </a:r>
            <a:r>
              <a:rPr lang="en-US" sz="2000" dirty="0">
                <a:solidFill>
                  <a:schemeClr val="accent4"/>
                </a:solidFill>
              </a:rPr>
              <a:t>is also a </a:t>
            </a:r>
            <a:r>
              <a:rPr lang="en-US" sz="2000" b="1" dirty="0">
                <a:solidFill>
                  <a:schemeClr val="accent4"/>
                </a:solidFill>
              </a:rPr>
              <a:t>uniformly random</a:t>
            </a:r>
            <a:r>
              <a:rPr lang="en-US" sz="2000" dirty="0">
                <a:solidFill>
                  <a:schemeClr val="accent4"/>
                </a:solidFill>
              </a:rPr>
              <a:t> number between 1 and n, independent of h(1), h(2).</a:t>
            </a:r>
          </a:p>
          <a:p>
            <a:pPr lvl="1"/>
            <a:r>
              <a:rPr lang="mr-IN" sz="2000" dirty="0">
                <a:solidFill>
                  <a:schemeClr val="accent4"/>
                </a:solidFill>
              </a:rPr>
              <a:t>…</a:t>
            </a:r>
            <a:endParaRPr lang="en-US" sz="2000" dirty="0">
              <a:solidFill>
                <a:schemeClr val="accent4"/>
              </a:solidFill>
            </a:endParaRPr>
          </a:p>
          <a:p>
            <a:pPr lvl="1"/>
            <a:r>
              <a:rPr lang="en-US" sz="2000" b="1" dirty="0">
                <a:solidFill>
                  <a:schemeClr val="accent4"/>
                </a:solidFill>
              </a:rPr>
              <a:t>h(n) </a:t>
            </a:r>
            <a:r>
              <a:rPr lang="en-US" sz="2000" dirty="0">
                <a:solidFill>
                  <a:schemeClr val="accent4"/>
                </a:solidFill>
              </a:rPr>
              <a:t>is also a </a:t>
            </a:r>
            <a:r>
              <a:rPr lang="en-US" sz="2000" b="1" dirty="0">
                <a:solidFill>
                  <a:schemeClr val="accent4"/>
                </a:solidFill>
              </a:rPr>
              <a:t>uniformly random</a:t>
            </a:r>
            <a:r>
              <a:rPr lang="en-US" sz="2000" dirty="0">
                <a:solidFill>
                  <a:schemeClr val="accent4"/>
                </a:solidFill>
              </a:rPr>
              <a:t> number between 1 and n, independent of h(1), h(2), </a:t>
            </a:r>
            <a:r>
              <a:rPr lang="mr-IN" sz="2000" dirty="0">
                <a:solidFill>
                  <a:schemeClr val="accent4"/>
                </a:solidFill>
              </a:rPr>
              <a:t>…</a:t>
            </a:r>
            <a:r>
              <a:rPr lang="en-US" sz="2000" dirty="0">
                <a:solidFill>
                  <a:schemeClr val="accent4"/>
                </a:solidFill>
              </a:rPr>
              <a:t>, h(n-1).</a:t>
            </a:r>
          </a:p>
        </p:txBody>
      </p:sp>
      <p:pic>
        <p:nvPicPr>
          <p:cNvPr id="5" name="Picture 4">
            <a:extLst>
              <a:ext uri="{FF2B5EF4-FFF2-40B4-BE49-F238E27FC236}">
                <a16:creationId xmlns:a16="http://schemas.microsoft.com/office/drawing/2014/main" id="{AA8A5168-75D3-AE41-B897-93AF83571E54}"/>
              </a:ext>
            </a:extLst>
          </p:cNvPr>
          <p:cNvPicPr>
            <a:picLocks noChangeAspect="1"/>
          </p:cNvPicPr>
          <p:nvPr/>
        </p:nvPicPr>
        <p:blipFill>
          <a:blip r:embed="rId3"/>
          <a:stretch>
            <a:fillRect/>
          </a:stretch>
        </p:blipFill>
        <p:spPr>
          <a:xfrm>
            <a:off x="264198" y="3451739"/>
            <a:ext cx="3628621" cy="1099110"/>
          </a:xfrm>
          <a:prstGeom prst="rect">
            <a:avLst/>
          </a:prstGeom>
        </p:spPr>
      </p:pic>
      <p:sp>
        <p:nvSpPr>
          <p:cNvPr id="6" name="TextBox 5">
            <a:extLst>
              <a:ext uri="{FF2B5EF4-FFF2-40B4-BE49-F238E27FC236}">
                <a16:creationId xmlns:a16="http://schemas.microsoft.com/office/drawing/2014/main" id="{56BF7627-5367-2B4B-B88B-CCF5CECCE6DC}"/>
              </a:ext>
            </a:extLst>
          </p:cNvPr>
          <p:cNvSpPr txBox="1"/>
          <p:nvPr/>
        </p:nvSpPr>
        <p:spPr>
          <a:xfrm>
            <a:off x="839855" y="4431330"/>
            <a:ext cx="3016519" cy="369332"/>
          </a:xfrm>
          <a:prstGeom prst="rect">
            <a:avLst/>
          </a:prstGeom>
          <a:noFill/>
        </p:spPr>
        <p:txBody>
          <a:bodyPr wrap="square" rtlCol="0">
            <a:spAutoFit/>
          </a:bodyPr>
          <a:lstStyle/>
          <a:p>
            <a:r>
              <a:rPr lang="en-US" dirty="0"/>
              <a:t>Think-Pair-Share Terrapins</a:t>
            </a:r>
          </a:p>
        </p:txBody>
      </p:sp>
    </p:spTree>
    <p:extLst>
      <p:ext uri="{BB962C8B-B14F-4D97-AF65-F5344CB8AC3E}">
        <p14:creationId xmlns:p14="http://schemas.microsoft.com/office/powerpoint/2010/main" val="150158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uniformly random hash function is not a good idea.</a:t>
            </a:r>
          </a:p>
        </p:txBody>
      </p:sp>
      <p:sp>
        <p:nvSpPr>
          <p:cNvPr id="3" name="Content Placeholder 2"/>
          <p:cNvSpPr>
            <a:spLocks noGrp="1"/>
          </p:cNvSpPr>
          <p:nvPr>
            <p:ph idx="1"/>
          </p:nvPr>
        </p:nvSpPr>
        <p:spPr>
          <a:xfrm>
            <a:off x="628650" y="1958657"/>
            <a:ext cx="7886700" cy="4500563"/>
          </a:xfrm>
        </p:spPr>
        <p:txBody>
          <a:bodyPr>
            <a:normAutofit/>
          </a:bodyPr>
          <a:lstStyle/>
          <a:p>
            <a:r>
              <a:rPr lang="en-US" dirty="0"/>
              <a:t>In order to store/evaluate a uniformly random hash function, we’d use a lookup table:</a:t>
            </a:r>
          </a:p>
          <a:p>
            <a:pPr marL="0" indent="0">
              <a:buNone/>
            </a:pPr>
            <a:endParaRPr lang="en-US" dirty="0"/>
          </a:p>
        </p:txBody>
      </p:sp>
      <p:graphicFrame>
        <p:nvGraphicFramePr>
          <p:cNvPr id="5" name="Table 4">
            <a:extLst>
              <a:ext uri="{FF2B5EF4-FFF2-40B4-BE49-F238E27FC236}">
                <a16:creationId xmlns:a16="http://schemas.microsoft.com/office/drawing/2014/main" id="{AE16F9F9-AE7F-D344-9DC6-79CAA9A61780}"/>
              </a:ext>
            </a:extLst>
          </p:cNvPr>
          <p:cNvGraphicFramePr>
            <a:graphicFrameLocks noGrp="1"/>
          </p:cNvGraphicFramePr>
          <p:nvPr>
            <p:extLst>
              <p:ext uri="{D42A27DB-BD31-4B8C-83A1-F6EECF244321}">
                <p14:modId xmlns:p14="http://schemas.microsoft.com/office/powerpoint/2010/main" val="3653707472"/>
              </p:ext>
            </p:extLst>
          </p:nvPr>
        </p:nvGraphicFramePr>
        <p:xfrm>
          <a:off x="2057400" y="3124200"/>
          <a:ext cx="2171700" cy="3220720"/>
        </p:xfrm>
        <a:graphic>
          <a:graphicData uri="http://schemas.openxmlformats.org/drawingml/2006/table">
            <a:tbl>
              <a:tblPr firstRow="1" bandRow="1">
                <a:tableStyleId>{00A15C55-8517-42AA-B614-E9B94910E393}</a:tableStyleId>
              </a:tblPr>
              <a:tblGrid>
                <a:gridCol w="1465897">
                  <a:extLst>
                    <a:ext uri="{9D8B030D-6E8A-4147-A177-3AD203B41FA5}">
                      <a16:colId xmlns:a16="http://schemas.microsoft.com/office/drawing/2014/main" val="830828715"/>
                    </a:ext>
                  </a:extLst>
                </a:gridCol>
                <a:gridCol w="705803">
                  <a:extLst>
                    <a:ext uri="{9D8B030D-6E8A-4147-A177-3AD203B41FA5}">
                      <a16:colId xmlns:a16="http://schemas.microsoft.com/office/drawing/2014/main" val="668819278"/>
                    </a:ext>
                  </a:extLst>
                </a:gridCol>
              </a:tblGrid>
              <a:tr h="402590">
                <a:tc>
                  <a:txBody>
                    <a:bodyPr/>
                    <a:lstStyle/>
                    <a:p>
                      <a:pPr algn="ctr"/>
                      <a:r>
                        <a:rPr lang="en-US" dirty="0"/>
                        <a:t>x</a:t>
                      </a:r>
                    </a:p>
                  </a:txBody>
                  <a:tcPr/>
                </a:tc>
                <a:tc>
                  <a:txBody>
                    <a:bodyPr/>
                    <a:lstStyle/>
                    <a:p>
                      <a:pPr algn="ctr"/>
                      <a:r>
                        <a:rPr lang="en-US" dirty="0"/>
                        <a:t>h(x)</a:t>
                      </a:r>
                    </a:p>
                  </a:txBody>
                  <a:tcPr/>
                </a:tc>
                <a:extLst>
                  <a:ext uri="{0D108BD9-81ED-4DB2-BD59-A6C34878D82A}">
                    <a16:rowId xmlns:a16="http://schemas.microsoft.com/office/drawing/2014/main" val="2336863122"/>
                  </a:ext>
                </a:extLst>
              </a:tr>
              <a:tr h="402590">
                <a:tc>
                  <a:txBody>
                    <a:bodyPr/>
                    <a:lstStyle/>
                    <a:p>
                      <a:pPr algn="ctr"/>
                      <a:r>
                        <a:rPr lang="en-US" dirty="0"/>
                        <a:t>AAAAAA</a:t>
                      </a:r>
                    </a:p>
                  </a:txBody>
                  <a:tcPr/>
                </a:tc>
                <a:tc>
                  <a:txBody>
                    <a:bodyPr/>
                    <a:lstStyle/>
                    <a:p>
                      <a:pPr algn="ctr"/>
                      <a:r>
                        <a:rPr lang="en-US" dirty="0"/>
                        <a:t>1</a:t>
                      </a:r>
                    </a:p>
                  </a:txBody>
                  <a:tcPr/>
                </a:tc>
                <a:extLst>
                  <a:ext uri="{0D108BD9-81ED-4DB2-BD59-A6C34878D82A}">
                    <a16:rowId xmlns:a16="http://schemas.microsoft.com/office/drawing/2014/main" val="2721986626"/>
                  </a:ext>
                </a:extLst>
              </a:tr>
              <a:tr h="402590">
                <a:tc>
                  <a:txBody>
                    <a:bodyPr/>
                    <a:lstStyle/>
                    <a:p>
                      <a:pPr algn="ctr"/>
                      <a:r>
                        <a:rPr lang="en-US" dirty="0"/>
                        <a:t>AAAAAB</a:t>
                      </a:r>
                    </a:p>
                  </a:txBody>
                  <a:tcPr/>
                </a:tc>
                <a:tc>
                  <a:txBody>
                    <a:bodyPr/>
                    <a:lstStyle/>
                    <a:p>
                      <a:pPr algn="ctr"/>
                      <a:r>
                        <a:rPr lang="en-US" dirty="0"/>
                        <a:t>5</a:t>
                      </a:r>
                    </a:p>
                  </a:txBody>
                  <a:tcPr/>
                </a:tc>
                <a:extLst>
                  <a:ext uri="{0D108BD9-81ED-4DB2-BD59-A6C34878D82A}">
                    <a16:rowId xmlns:a16="http://schemas.microsoft.com/office/drawing/2014/main" val="769027703"/>
                  </a:ext>
                </a:extLst>
              </a:tr>
              <a:tr h="402590">
                <a:tc>
                  <a:txBody>
                    <a:bodyPr/>
                    <a:lstStyle/>
                    <a:p>
                      <a:pPr algn="ctr"/>
                      <a:r>
                        <a:rPr lang="en-US" dirty="0"/>
                        <a:t>AAAAAC</a:t>
                      </a:r>
                    </a:p>
                  </a:txBody>
                  <a:tcPr/>
                </a:tc>
                <a:tc>
                  <a:txBody>
                    <a:bodyPr/>
                    <a:lstStyle/>
                    <a:p>
                      <a:pPr algn="ctr"/>
                      <a:r>
                        <a:rPr lang="en-US" dirty="0"/>
                        <a:t>3</a:t>
                      </a:r>
                    </a:p>
                  </a:txBody>
                  <a:tcPr/>
                </a:tc>
                <a:extLst>
                  <a:ext uri="{0D108BD9-81ED-4DB2-BD59-A6C34878D82A}">
                    <a16:rowId xmlns:a16="http://schemas.microsoft.com/office/drawing/2014/main" val="392540209"/>
                  </a:ext>
                </a:extLst>
              </a:tr>
              <a:tr h="402590">
                <a:tc>
                  <a:txBody>
                    <a:bodyPr/>
                    <a:lstStyle/>
                    <a:p>
                      <a:pPr algn="ctr"/>
                      <a:r>
                        <a:rPr lang="en-US" dirty="0"/>
                        <a:t>AAAAAD</a:t>
                      </a:r>
                    </a:p>
                  </a:txBody>
                  <a:tcPr/>
                </a:tc>
                <a:tc>
                  <a:txBody>
                    <a:bodyPr/>
                    <a:lstStyle/>
                    <a:p>
                      <a:pPr algn="ctr"/>
                      <a:r>
                        <a:rPr lang="en-US" dirty="0"/>
                        <a:t>3</a:t>
                      </a:r>
                    </a:p>
                  </a:txBody>
                  <a:tcPr/>
                </a:tc>
                <a:extLst>
                  <a:ext uri="{0D108BD9-81ED-4DB2-BD59-A6C34878D82A}">
                    <a16:rowId xmlns:a16="http://schemas.microsoft.com/office/drawing/2014/main" val="3831532800"/>
                  </a:ext>
                </a:extLst>
              </a:tr>
              <a:tr h="402590">
                <a:tc>
                  <a:txBody>
                    <a:bodyPr/>
                    <a:lstStyle/>
                    <a:p>
                      <a:pPr algn="ctr"/>
                      <a:r>
                        <a:rPr lang="en-US" dirty="0"/>
                        <a:t>…</a:t>
                      </a:r>
                    </a:p>
                  </a:txBody>
                  <a:tcPr/>
                </a:tc>
                <a:tc>
                  <a:txBody>
                    <a:bodyPr/>
                    <a:lstStyle/>
                    <a:p>
                      <a:pPr algn="ctr"/>
                      <a:endParaRPr lang="en-US" dirty="0"/>
                    </a:p>
                  </a:txBody>
                  <a:tcPr/>
                </a:tc>
                <a:extLst>
                  <a:ext uri="{0D108BD9-81ED-4DB2-BD59-A6C34878D82A}">
                    <a16:rowId xmlns:a16="http://schemas.microsoft.com/office/drawing/2014/main" val="1118336607"/>
                  </a:ext>
                </a:extLst>
              </a:tr>
              <a:tr h="402590">
                <a:tc>
                  <a:txBody>
                    <a:bodyPr/>
                    <a:lstStyle/>
                    <a:p>
                      <a:pPr algn="ctr"/>
                      <a:r>
                        <a:rPr lang="en-US" dirty="0"/>
                        <a:t>ZZZZZY</a:t>
                      </a:r>
                    </a:p>
                  </a:txBody>
                  <a:tcPr/>
                </a:tc>
                <a:tc>
                  <a:txBody>
                    <a:bodyPr/>
                    <a:lstStyle/>
                    <a:p>
                      <a:pPr algn="ctr"/>
                      <a:r>
                        <a:rPr lang="en-US" dirty="0"/>
                        <a:t>7</a:t>
                      </a:r>
                    </a:p>
                  </a:txBody>
                  <a:tcPr/>
                </a:tc>
                <a:extLst>
                  <a:ext uri="{0D108BD9-81ED-4DB2-BD59-A6C34878D82A}">
                    <a16:rowId xmlns:a16="http://schemas.microsoft.com/office/drawing/2014/main" val="2428209930"/>
                  </a:ext>
                </a:extLst>
              </a:tr>
              <a:tr h="402590">
                <a:tc>
                  <a:txBody>
                    <a:bodyPr/>
                    <a:lstStyle/>
                    <a:p>
                      <a:pPr algn="ctr"/>
                      <a:r>
                        <a:rPr lang="en-US" dirty="0"/>
                        <a:t>ZZZZZZ</a:t>
                      </a:r>
                    </a:p>
                  </a:txBody>
                  <a:tcPr/>
                </a:tc>
                <a:tc>
                  <a:txBody>
                    <a:bodyPr/>
                    <a:lstStyle/>
                    <a:p>
                      <a:pPr algn="ctr"/>
                      <a:r>
                        <a:rPr lang="en-US" dirty="0"/>
                        <a:t>3</a:t>
                      </a:r>
                    </a:p>
                  </a:txBody>
                  <a:tcPr/>
                </a:tc>
                <a:extLst>
                  <a:ext uri="{0D108BD9-81ED-4DB2-BD59-A6C34878D82A}">
                    <a16:rowId xmlns:a16="http://schemas.microsoft.com/office/drawing/2014/main" val="568682340"/>
                  </a:ext>
                </a:extLst>
              </a:tr>
            </a:tbl>
          </a:graphicData>
        </a:graphic>
      </p:graphicFrame>
      <p:sp>
        <p:nvSpPr>
          <p:cNvPr id="6" name="TextBox 5">
            <a:extLst>
              <a:ext uri="{FF2B5EF4-FFF2-40B4-BE49-F238E27FC236}">
                <a16:creationId xmlns:a16="http://schemas.microsoft.com/office/drawing/2014/main" id="{87184AC3-404E-534F-A81E-9B2B4A0EDAAA}"/>
              </a:ext>
            </a:extLst>
          </p:cNvPr>
          <p:cNvSpPr txBox="1"/>
          <p:nvPr/>
        </p:nvSpPr>
        <p:spPr>
          <a:xfrm>
            <a:off x="-266700" y="4491970"/>
            <a:ext cx="1600200" cy="923330"/>
          </a:xfrm>
          <a:prstGeom prst="rect">
            <a:avLst/>
          </a:prstGeom>
          <a:noFill/>
        </p:spPr>
        <p:txBody>
          <a:bodyPr wrap="square" rtlCol="0">
            <a:spAutoFit/>
          </a:bodyPr>
          <a:lstStyle/>
          <a:p>
            <a:pPr algn="r"/>
            <a:r>
              <a:rPr lang="en-US" dirty="0">
                <a:solidFill>
                  <a:srgbClr val="FF0000"/>
                </a:solidFill>
              </a:rPr>
              <a:t>All of the M things in the universe</a:t>
            </a:r>
          </a:p>
        </p:txBody>
      </p:sp>
      <p:sp>
        <p:nvSpPr>
          <p:cNvPr id="7" name="Left Brace 6">
            <a:extLst>
              <a:ext uri="{FF2B5EF4-FFF2-40B4-BE49-F238E27FC236}">
                <a16:creationId xmlns:a16="http://schemas.microsoft.com/office/drawing/2014/main" id="{E97D22C9-516A-5742-B156-0CB477521991}"/>
              </a:ext>
            </a:extLst>
          </p:cNvPr>
          <p:cNvSpPr/>
          <p:nvPr/>
        </p:nvSpPr>
        <p:spPr>
          <a:xfrm>
            <a:off x="1333500" y="3562350"/>
            <a:ext cx="571500" cy="278257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EE2FF335-3F67-5F4E-AAA7-711D20D5C46D}"/>
              </a:ext>
            </a:extLst>
          </p:cNvPr>
          <p:cNvSpPr txBox="1"/>
          <p:nvPr/>
        </p:nvSpPr>
        <p:spPr>
          <a:xfrm>
            <a:off x="4667250" y="3028950"/>
            <a:ext cx="4133850" cy="3477875"/>
          </a:xfrm>
          <a:prstGeom prst="rect">
            <a:avLst/>
          </a:prstGeom>
          <a:noFill/>
        </p:spPr>
        <p:txBody>
          <a:bodyPr wrap="square" rtlCol="0">
            <a:spAutoFit/>
          </a:bodyPr>
          <a:lstStyle/>
          <a:p>
            <a:pPr marL="285750" indent="-285750">
              <a:buFont typeface="Arial" panose="020B0604020202020204" pitchFamily="34" charset="0"/>
              <a:buChar char="•"/>
            </a:pPr>
            <a:r>
              <a:rPr lang="en-US" sz="2400" dirty="0"/>
              <a:t>Each value of h(x) takes log(n) bits to store.</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2400" dirty="0"/>
              <a:t>Storing M such values requires </a:t>
            </a:r>
            <a:r>
              <a:rPr lang="en-US" sz="2400" dirty="0" err="1"/>
              <a:t>Mlog</a:t>
            </a:r>
            <a:r>
              <a:rPr lang="en-US" sz="2400" dirty="0"/>
              <a:t>(n) bits. </a:t>
            </a:r>
          </a:p>
          <a:p>
            <a:endParaRPr lang="en-US" sz="1400" dirty="0"/>
          </a:p>
          <a:p>
            <a:pPr marL="285750" indent="-285750">
              <a:buFont typeface="Arial" panose="020B0604020202020204" pitchFamily="34" charset="0"/>
              <a:buChar char="•"/>
            </a:pPr>
            <a:r>
              <a:rPr lang="en-US" sz="2400" dirty="0"/>
              <a:t>In contrast, direct addressing (initializing a bucket for every item in the universe) requires only M bits….</a:t>
            </a:r>
          </a:p>
        </p:txBody>
      </p:sp>
    </p:spTree>
    <p:extLst>
      <p:ext uri="{BB962C8B-B14F-4D97-AF65-F5344CB8AC3E}">
        <p14:creationId xmlns:p14="http://schemas.microsoft.com/office/powerpoint/2010/main" val="23334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6" grpId="0"/>
      <p:bldP spid="7" grpId="0" animBg="1"/>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162" y="10519"/>
            <a:ext cx="7886700" cy="1325563"/>
          </a:xfrm>
        </p:spPr>
        <p:txBody>
          <a:bodyPr/>
          <a:lstStyle/>
          <a:p>
            <a:r>
              <a:rPr lang="en-US" dirty="0"/>
              <a:t>Another thought</a:t>
            </a:r>
            <a:r>
              <a:rPr lang="mr-IN" dirty="0"/>
              <a:t>…</a:t>
            </a:r>
            <a:endParaRPr lang="en-US" dirty="0"/>
          </a:p>
        </p:txBody>
      </p:sp>
      <p:sp>
        <p:nvSpPr>
          <p:cNvPr id="3" name="Content Placeholder 2"/>
          <p:cNvSpPr>
            <a:spLocks noGrp="1"/>
          </p:cNvSpPr>
          <p:nvPr>
            <p:ph idx="1"/>
          </p:nvPr>
        </p:nvSpPr>
        <p:spPr>
          <a:xfrm>
            <a:off x="695982" y="1122927"/>
            <a:ext cx="7886700" cy="4351338"/>
          </a:xfrm>
        </p:spPr>
        <p:txBody>
          <a:bodyPr/>
          <a:lstStyle/>
          <a:p>
            <a:r>
              <a:rPr lang="en-US" dirty="0">
                <a:solidFill>
                  <a:srgbClr val="FF0000"/>
                </a:solidFill>
              </a:rPr>
              <a:t>Just remember h on the relevant values</a:t>
            </a:r>
          </a:p>
        </p:txBody>
      </p:sp>
      <p:pic>
        <p:nvPicPr>
          <p:cNvPr id="4" name="Picture 3"/>
          <p:cNvPicPr>
            <a:picLocks noChangeAspect="1"/>
          </p:cNvPicPr>
          <p:nvPr/>
        </p:nvPicPr>
        <p:blipFill>
          <a:blip r:embed="rId2"/>
          <a:stretch>
            <a:fillRect/>
          </a:stretch>
        </p:blipFill>
        <p:spPr>
          <a:xfrm flipH="1">
            <a:off x="270348" y="4001294"/>
            <a:ext cx="1529864" cy="2319764"/>
          </a:xfrm>
          <a:prstGeom prst="rect">
            <a:avLst/>
          </a:prstGeom>
        </p:spPr>
      </p:pic>
      <p:pic>
        <p:nvPicPr>
          <p:cNvPr id="5" name="Picture 4"/>
          <p:cNvPicPr>
            <a:picLocks noChangeAspect="1"/>
          </p:cNvPicPr>
          <p:nvPr/>
        </p:nvPicPr>
        <p:blipFill>
          <a:blip r:embed="rId2"/>
          <a:stretch>
            <a:fillRect/>
          </a:stretch>
        </p:blipFill>
        <p:spPr>
          <a:xfrm flipH="1">
            <a:off x="6985486" y="4053377"/>
            <a:ext cx="1529864" cy="2319764"/>
          </a:xfrm>
          <a:prstGeom prst="rect">
            <a:avLst/>
          </a:prstGeom>
        </p:spPr>
      </p:pic>
      <p:sp>
        <p:nvSpPr>
          <p:cNvPr id="6" name="TextBox 5"/>
          <p:cNvSpPr txBox="1"/>
          <p:nvPr/>
        </p:nvSpPr>
        <p:spPr>
          <a:xfrm>
            <a:off x="270348" y="6311899"/>
            <a:ext cx="2104142" cy="369120"/>
          </a:xfrm>
          <a:prstGeom prst="rect">
            <a:avLst/>
          </a:prstGeom>
          <a:noFill/>
        </p:spPr>
        <p:txBody>
          <a:bodyPr wrap="square" rtlCol="0">
            <a:spAutoFit/>
          </a:bodyPr>
          <a:lstStyle/>
          <a:p>
            <a:r>
              <a:rPr lang="en-US"/>
              <a:t>Algorithm now</a:t>
            </a:r>
          </a:p>
        </p:txBody>
      </p:sp>
      <p:sp>
        <p:nvSpPr>
          <p:cNvPr id="7" name="TextBox 6"/>
          <p:cNvSpPr txBox="1"/>
          <p:nvPr/>
        </p:nvSpPr>
        <p:spPr>
          <a:xfrm>
            <a:off x="6927039" y="6249358"/>
            <a:ext cx="2104142" cy="369120"/>
          </a:xfrm>
          <a:prstGeom prst="rect">
            <a:avLst/>
          </a:prstGeom>
          <a:noFill/>
        </p:spPr>
        <p:txBody>
          <a:bodyPr wrap="square" rtlCol="0">
            <a:spAutoFit/>
          </a:bodyPr>
          <a:lstStyle/>
          <a:p>
            <a:r>
              <a:rPr lang="en-US" dirty="0"/>
              <a:t>Algorithm later</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21223" y="4622457"/>
            <a:ext cx="1452346" cy="906589"/>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2563573" flipH="1">
            <a:off x="-1864069" y="1613902"/>
            <a:ext cx="3022693" cy="2464181"/>
          </a:xfrm>
          <a:prstGeom prst="rect">
            <a:avLst/>
          </a:prstGeom>
        </p:spPr>
      </p:pic>
      <p:sp>
        <p:nvSpPr>
          <p:cNvPr id="10" name="Rectangle 9"/>
          <p:cNvSpPr/>
          <p:nvPr/>
        </p:nvSpPr>
        <p:spPr>
          <a:xfrm>
            <a:off x="1333215" y="2298983"/>
            <a:ext cx="727270" cy="60110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11" name="Rectangle 10"/>
          <p:cNvSpPr/>
          <p:nvPr/>
        </p:nvSpPr>
        <p:spPr>
          <a:xfrm>
            <a:off x="2220312" y="2689221"/>
            <a:ext cx="681268" cy="59434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12" name="Rectangle 11"/>
          <p:cNvSpPr/>
          <p:nvPr/>
        </p:nvSpPr>
        <p:spPr>
          <a:xfrm>
            <a:off x="3020768" y="2417333"/>
            <a:ext cx="665268" cy="60661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13" name="Rectangle 12"/>
          <p:cNvSpPr/>
          <p:nvPr/>
        </p:nvSpPr>
        <p:spPr>
          <a:xfrm>
            <a:off x="3787584" y="2652229"/>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p:sp>
        <p:nvSpPr>
          <p:cNvPr id="14" name="Rectangle 13"/>
          <p:cNvSpPr/>
          <p:nvPr/>
        </p:nvSpPr>
        <p:spPr>
          <a:xfrm>
            <a:off x="4694490" y="2392049"/>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sp>
        <p:nvSpPr>
          <p:cNvPr id="16" name="Cloud 15"/>
          <p:cNvSpPr/>
          <p:nvPr/>
        </p:nvSpPr>
        <p:spPr>
          <a:xfrm>
            <a:off x="5886563" y="1253176"/>
            <a:ext cx="3834581" cy="2934929"/>
          </a:xfrm>
          <a:prstGeom prst="cloud">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7" name="TextBox 16"/>
          <p:cNvSpPr txBox="1"/>
          <p:nvPr/>
        </p:nvSpPr>
        <p:spPr>
          <a:xfrm>
            <a:off x="1858287" y="3729482"/>
            <a:ext cx="1315957" cy="461665"/>
          </a:xfrm>
          <a:prstGeom prst="rect">
            <a:avLst/>
          </a:prstGeom>
          <a:noFill/>
        </p:spPr>
        <p:txBody>
          <a:bodyPr wrap="square" rtlCol="0">
            <a:spAutoFit/>
          </a:bodyPr>
          <a:lstStyle/>
          <a:p>
            <a:r>
              <a:rPr lang="en-US" sz="2400" dirty="0"/>
              <a:t>h(13) = 6</a:t>
            </a:r>
          </a:p>
        </p:txBody>
      </p:sp>
      <p:sp>
        <p:nvSpPr>
          <p:cNvPr id="18" name="TextBox 17"/>
          <p:cNvSpPr txBox="1"/>
          <p:nvPr/>
        </p:nvSpPr>
        <p:spPr>
          <a:xfrm>
            <a:off x="6612817" y="3247955"/>
            <a:ext cx="1315957" cy="461665"/>
          </a:xfrm>
          <a:prstGeom prst="rect">
            <a:avLst/>
          </a:prstGeom>
          <a:noFill/>
        </p:spPr>
        <p:txBody>
          <a:bodyPr wrap="square" rtlCol="0">
            <a:spAutoFit/>
          </a:bodyPr>
          <a:lstStyle/>
          <a:p>
            <a:r>
              <a:rPr lang="en-US" sz="2400" dirty="0"/>
              <a:t>h(13) = 6</a:t>
            </a:r>
          </a:p>
        </p:txBody>
      </p:sp>
      <p:sp>
        <p:nvSpPr>
          <p:cNvPr id="19" name="TextBox 18"/>
          <p:cNvSpPr txBox="1"/>
          <p:nvPr/>
        </p:nvSpPr>
        <p:spPr>
          <a:xfrm>
            <a:off x="2237102" y="4138791"/>
            <a:ext cx="1449631" cy="461665"/>
          </a:xfrm>
          <a:prstGeom prst="rect">
            <a:avLst/>
          </a:prstGeom>
          <a:noFill/>
        </p:spPr>
        <p:txBody>
          <a:bodyPr wrap="square" rtlCol="0">
            <a:spAutoFit/>
          </a:bodyPr>
          <a:lstStyle/>
          <a:p>
            <a:r>
              <a:rPr lang="en-US" sz="2400" dirty="0"/>
              <a:t>h(22) = 3</a:t>
            </a:r>
          </a:p>
        </p:txBody>
      </p:sp>
      <p:sp>
        <p:nvSpPr>
          <p:cNvPr id="21" name="TextBox 20"/>
          <p:cNvSpPr txBox="1"/>
          <p:nvPr/>
        </p:nvSpPr>
        <p:spPr>
          <a:xfrm rot="967771">
            <a:off x="7254295" y="2793117"/>
            <a:ext cx="1449631" cy="461665"/>
          </a:xfrm>
          <a:prstGeom prst="rect">
            <a:avLst/>
          </a:prstGeom>
          <a:noFill/>
        </p:spPr>
        <p:txBody>
          <a:bodyPr wrap="square" rtlCol="0">
            <a:spAutoFit/>
          </a:bodyPr>
          <a:lstStyle/>
          <a:p>
            <a:r>
              <a:rPr lang="en-US" sz="2400" dirty="0"/>
              <a:t>h(22) = 3</a:t>
            </a:r>
          </a:p>
        </p:txBody>
      </p:sp>
      <p:sp>
        <p:nvSpPr>
          <p:cNvPr id="22" name="TextBox 21"/>
          <p:cNvSpPr txBox="1"/>
          <p:nvPr/>
        </p:nvSpPr>
        <p:spPr>
          <a:xfrm rot="20447495">
            <a:off x="6344620" y="2240071"/>
            <a:ext cx="1583661" cy="461665"/>
          </a:xfrm>
          <a:prstGeom prst="rect">
            <a:avLst/>
          </a:prstGeom>
          <a:noFill/>
        </p:spPr>
        <p:txBody>
          <a:bodyPr wrap="square" rtlCol="0">
            <a:spAutoFit/>
          </a:bodyPr>
          <a:lstStyle/>
          <a:p>
            <a:r>
              <a:rPr lang="en-US" sz="2400" dirty="0"/>
              <a:t>h(43) = 2</a:t>
            </a:r>
          </a:p>
        </p:txBody>
      </p:sp>
      <p:sp>
        <p:nvSpPr>
          <p:cNvPr id="23" name="TextBox 22"/>
          <p:cNvSpPr txBox="1"/>
          <p:nvPr/>
        </p:nvSpPr>
        <p:spPr>
          <a:xfrm>
            <a:off x="7785952" y="2251239"/>
            <a:ext cx="1583661" cy="461665"/>
          </a:xfrm>
          <a:prstGeom prst="rect">
            <a:avLst/>
          </a:prstGeom>
          <a:noFill/>
        </p:spPr>
        <p:txBody>
          <a:bodyPr wrap="square" rtlCol="0">
            <a:spAutoFit/>
          </a:bodyPr>
          <a:lstStyle/>
          <a:p>
            <a:r>
              <a:rPr lang="en-US" sz="2400" dirty="0"/>
              <a:t>h(92) = 3</a:t>
            </a:r>
          </a:p>
        </p:txBody>
      </p:sp>
      <p:sp>
        <p:nvSpPr>
          <p:cNvPr id="24" name="TextBox 23"/>
          <p:cNvSpPr txBox="1"/>
          <p:nvPr/>
        </p:nvSpPr>
        <p:spPr>
          <a:xfrm rot="571654">
            <a:off x="7302657" y="1626637"/>
            <a:ext cx="1583661" cy="461665"/>
          </a:xfrm>
          <a:prstGeom prst="rect">
            <a:avLst/>
          </a:prstGeom>
          <a:noFill/>
        </p:spPr>
        <p:txBody>
          <a:bodyPr wrap="square" rtlCol="0">
            <a:spAutoFit/>
          </a:bodyPr>
          <a:lstStyle/>
          <a:p>
            <a:r>
              <a:rPr lang="en-US" sz="2400" dirty="0"/>
              <a:t>h(7) = 8</a:t>
            </a:r>
          </a:p>
        </p:txBody>
      </p:sp>
      <p:sp>
        <p:nvSpPr>
          <p:cNvPr id="25" name="TextBox 24"/>
          <p:cNvSpPr txBox="1"/>
          <p:nvPr/>
        </p:nvSpPr>
        <p:spPr>
          <a:xfrm>
            <a:off x="3297124" y="3722524"/>
            <a:ext cx="3621030" cy="1569660"/>
          </a:xfrm>
          <a:prstGeom prst="rect">
            <a:avLst/>
          </a:prstGeom>
          <a:noFill/>
        </p:spPr>
        <p:txBody>
          <a:bodyPr wrap="square" rtlCol="0">
            <a:spAutoFit/>
          </a:bodyPr>
          <a:lstStyle/>
          <a:p>
            <a:pPr algn="ctr"/>
            <a:r>
              <a:rPr lang="en-US" sz="2400" dirty="0">
                <a:solidFill>
                  <a:schemeClr val="accent4"/>
                </a:solidFill>
                <a:ea typeface="Comic Sans MS" charset="0"/>
                <a:cs typeface="Comic Sans MS" charset="0"/>
              </a:rPr>
              <a:t>We need some way of storing keys and values with O(1) INSERT/DELETE/SEARCH</a:t>
            </a:r>
            <a:r>
              <a:rPr lang="mr-IN" sz="2400" dirty="0">
                <a:solidFill>
                  <a:schemeClr val="accent4"/>
                </a:solidFill>
                <a:ea typeface="Comic Sans MS" charset="0"/>
                <a:cs typeface="Comic Sans MS" charset="0"/>
              </a:rPr>
              <a:t>…</a:t>
            </a:r>
            <a:endParaRPr lang="en-US" sz="2400" dirty="0">
              <a:solidFill>
                <a:schemeClr val="accent4"/>
              </a:solidFill>
              <a:ea typeface="Comic Sans MS" charset="0"/>
              <a:cs typeface="Comic Sans MS" charset="0"/>
            </a:endParaRPr>
          </a:p>
        </p:txBody>
      </p:sp>
      <p:pic>
        <p:nvPicPr>
          <p:cNvPr id="26" name="Picture 25"/>
          <p:cNvPicPr>
            <a:picLocks noChangeAspect="1"/>
          </p:cNvPicPr>
          <p:nvPr/>
        </p:nvPicPr>
        <p:blipFill>
          <a:blip r:embed="rId5"/>
          <a:stretch>
            <a:fillRect/>
          </a:stretch>
        </p:blipFill>
        <p:spPr>
          <a:xfrm>
            <a:off x="3490459" y="5286252"/>
            <a:ext cx="1579978" cy="1854925"/>
          </a:xfrm>
          <a:prstGeom prst="rect">
            <a:avLst/>
          </a:prstGeom>
        </p:spPr>
      </p:pic>
      <p:sp>
        <p:nvSpPr>
          <p:cNvPr id="15" name="TextBox 14">
            <a:extLst>
              <a:ext uri="{FF2B5EF4-FFF2-40B4-BE49-F238E27FC236}">
                <a16:creationId xmlns:a16="http://schemas.microsoft.com/office/drawing/2014/main" id="{1172FB37-396C-744F-9B07-893DDE86671C}"/>
              </a:ext>
            </a:extLst>
          </p:cNvPr>
          <p:cNvSpPr txBox="1"/>
          <p:nvPr/>
        </p:nvSpPr>
        <p:spPr>
          <a:xfrm>
            <a:off x="5531924" y="110722"/>
            <a:ext cx="3499257" cy="369332"/>
          </a:xfrm>
          <a:prstGeom prst="rect">
            <a:avLst/>
          </a:prstGeom>
          <a:noFill/>
          <a:ln>
            <a:solidFill>
              <a:schemeClr val="tx1"/>
            </a:solidFill>
          </a:ln>
        </p:spPr>
        <p:txBody>
          <a:bodyPr wrap="square" rtlCol="0">
            <a:spAutoFit/>
          </a:bodyPr>
          <a:lstStyle/>
          <a:p>
            <a:pPr algn="ctr"/>
            <a:r>
              <a:rPr lang="en-US" dirty="0"/>
              <a:t>THIS SLIDE SKIPPED IN CLASS</a:t>
            </a:r>
          </a:p>
        </p:txBody>
      </p:sp>
    </p:spTree>
    <p:extLst>
      <p:ext uri="{BB962C8B-B14F-4D97-AF65-F5344CB8AC3E}">
        <p14:creationId xmlns:p14="http://schemas.microsoft.com/office/powerpoint/2010/main" val="149809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8" presetClass="emph" presetSubtype="0" fill="hold" nodeType="withEffect">
                                  <p:stCondLst>
                                    <p:cond delay="0"/>
                                  </p:stCondLst>
                                  <p:childTnLst>
                                    <p:animRot by="21600000">
                                      <p:cBhvr>
                                        <p:cTn id="17" dur="500" fill="hold"/>
                                        <p:tgtEl>
                                          <p:spTgt spid="8"/>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xit" presetSubtype="0" fill="hold" grpId="1" nodeType="clickEffect">
                                  <p:stCondLst>
                                    <p:cond delay="0"/>
                                  </p:stCondLst>
                                  <p:childTnLst>
                                    <p:animEffect transition="out" filter="dissolv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8" presetClass="emph" presetSubtype="0" fill="hold" nodeType="withEffect">
                                  <p:stCondLst>
                                    <p:cond delay="0"/>
                                  </p:stCondLst>
                                  <p:childTnLst>
                                    <p:animRot by="21600000">
                                      <p:cBhvr>
                                        <p:cTn id="36" dur="500" fill="hold"/>
                                        <p:tgtEl>
                                          <p:spTgt spid="8"/>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1" nodeType="clickEffect">
                                  <p:stCondLst>
                                    <p:cond delay="0"/>
                                  </p:stCondLst>
                                  <p:childTnLst>
                                    <p:animEffect transition="out" filter="dissolv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8" presetClass="emph" presetSubtype="0" repeatCount="2000" fill="hold" nodeType="clickEffect">
                                  <p:stCondLst>
                                    <p:cond delay="0"/>
                                  </p:stCondLst>
                                  <p:childTnLst>
                                    <p:animRot by="43200000">
                                      <p:cBhvr>
                                        <p:cTn id="49" dur="1000" fill="hold"/>
                                        <p:tgtEl>
                                          <p:spTgt spid="8"/>
                                        </p:tgtEl>
                                        <p:attrNameLst>
                                          <p:attrName>r</p:attrName>
                                        </p:attrNameLst>
                                      </p:cBhvr>
                                    </p:animRot>
                                  </p:childTnLst>
                                </p:cTn>
                              </p:par>
                              <p:par>
                                <p:cTn id="50" presetID="1"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grpId="0" nodeType="withEffect">
                                  <p:stCondLst>
                                    <p:cond delay="50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grpId="0" nodeType="withEffect">
                                  <p:stCondLst>
                                    <p:cond delay="1000"/>
                                  </p:stCondLst>
                                  <p:childTnLst>
                                    <p:set>
                                      <p:cBhvr>
                                        <p:cTn id="57" dur="1" fill="hold">
                                          <p:stCondLst>
                                            <p:cond delay="0"/>
                                          </p:stCondLst>
                                        </p:cTn>
                                        <p:tgtEl>
                                          <p:spTgt spid="23"/>
                                        </p:tgtEl>
                                        <p:attrNameLst>
                                          <p:attrName>style.visibility</p:attrName>
                                        </p:attrNameLst>
                                      </p:cBhvr>
                                      <p:to>
                                        <p:strVal val="visible"/>
                                      </p:to>
                                    </p:set>
                                  </p:childTnLst>
                                </p:cTn>
                              </p:par>
                              <p:par>
                                <p:cTn id="58" presetID="1" presetClass="entr" presetSubtype="0" fill="hold" grpId="0" nodeType="withEffect">
                                  <p:stCondLst>
                                    <p:cond delay="100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1500"/>
                                  </p:stCondLst>
                                  <p:childTnLst>
                                    <p:set>
                                      <p:cBhvr>
                                        <p:cTn id="61" dur="1" fill="hold">
                                          <p:stCondLst>
                                            <p:cond delay="0"/>
                                          </p:stCondLst>
                                        </p:cTn>
                                        <p:tgtEl>
                                          <p:spTgt spid="2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p:bldP spid="17" grpId="1"/>
      <p:bldP spid="18" grpId="0"/>
      <p:bldP spid="19" grpId="0"/>
      <p:bldP spid="19" grpId="1"/>
      <p:bldP spid="21" grpId="0"/>
      <p:bldP spid="22" grpId="0"/>
      <p:bldP spid="23"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Could we store a uniformly random h without using a lookup table?</a:t>
            </a:r>
          </a:p>
        </p:txBody>
      </p:sp>
      <p:pic>
        <p:nvPicPr>
          <p:cNvPr id="4" name="Picture 3"/>
          <p:cNvPicPr>
            <a:picLocks noChangeAspect="1"/>
          </p:cNvPicPr>
          <p:nvPr/>
        </p:nvPicPr>
        <p:blipFill>
          <a:blip r:embed="rId2"/>
          <a:stretch>
            <a:fillRect/>
          </a:stretch>
        </p:blipFill>
        <p:spPr>
          <a:xfrm>
            <a:off x="3116436" y="3036081"/>
            <a:ext cx="2911127" cy="3275818"/>
          </a:xfrm>
          <a:prstGeom prst="rect">
            <a:avLst/>
          </a:prstGeom>
        </p:spPr>
      </p:pic>
      <p:sp>
        <p:nvSpPr>
          <p:cNvPr id="6" name="Content Placeholder 5">
            <a:extLst>
              <a:ext uri="{FF2B5EF4-FFF2-40B4-BE49-F238E27FC236}">
                <a16:creationId xmlns:a16="http://schemas.microsoft.com/office/drawing/2014/main" id="{3AC3B09B-4C6B-7040-8556-5F71CBAF4F10}"/>
              </a:ext>
            </a:extLst>
          </p:cNvPr>
          <p:cNvSpPr>
            <a:spLocks noGrp="1"/>
          </p:cNvSpPr>
          <p:nvPr>
            <p:ph idx="1"/>
          </p:nvPr>
        </p:nvSpPr>
        <p:spPr/>
        <p:txBody>
          <a:bodyPr/>
          <a:lstStyle/>
          <a:p>
            <a:r>
              <a:rPr lang="en-US" dirty="0"/>
              <a:t>Maybe there’s a different way to store h that uses less space?</a:t>
            </a:r>
          </a:p>
        </p:txBody>
      </p:sp>
    </p:spTree>
    <p:extLst>
      <p:ext uri="{BB962C8B-B14F-4D97-AF65-F5344CB8AC3E}">
        <p14:creationId xmlns:p14="http://schemas.microsoft.com/office/powerpoint/2010/main" val="187233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description length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0958" y="1728891"/>
                <a:ext cx="8039100" cy="4351338"/>
              </a:xfrm>
              <a:ln>
                <a:noFill/>
              </a:ln>
            </p:spPr>
            <p:txBody>
              <a:bodyPr/>
              <a:lstStyle/>
              <a:p>
                <a:r>
                  <a:rPr lang="en-US" dirty="0"/>
                  <a:t>Say I have a set S with s things in it.</a:t>
                </a:r>
              </a:p>
              <a:p>
                <a:r>
                  <a:rPr lang="en-US" dirty="0"/>
                  <a:t>I get to write down the elements of S however I like, in binary using b bits.</a:t>
                </a:r>
              </a:p>
              <a:p>
                <a:r>
                  <a:rPr lang="en-US" dirty="0"/>
                  <a:t>Then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func>
                    <m:r>
                      <a:rPr lang="en-US" b="0" i="1" smtClean="0">
                        <a:latin typeface="Cambria Math" panose="02040503050406030204" pitchFamily="18" charset="0"/>
                      </a:rPr>
                      <m:t>:</m:t>
                    </m:r>
                  </m:oMath>
                </a14:m>
                <a:endParaRPr lang="en-US" dirty="0"/>
              </a:p>
              <a:p>
                <a:pPr lvl="1"/>
                <a:r>
                  <a:rPr lang="en-US" dirty="0">
                    <a:solidFill>
                      <a:schemeClr val="accent4"/>
                    </a:solidFill>
                  </a:rPr>
                  <a:t>There are </a:t>
                </a:r>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2</m:t>
                        </m:r>
                      </m:e>
                      <m:sup>
                        <m:r>
                          <a:rPr lang="en-US" b="0" i="1" smtClean="0">
                            <a:solidFill>
                              <a:schemeClr val="accent4"/>
                            </a:solidFill>
                            <a:latin typeface="Cambria Math" panose="02040503050406030204" pitchFamily="18" charset="0"/>
                          </a:rPr>
                          <m:t>𝑏</m:t>
                        </m:r>
                      </m:sup>
                    </m:sSup>
                  </m:oMath>
                </a14:m>
                <a:r>
                  <a:rPr lang="en-US" dirty="0">
                    <a:solidFill>
                      <a:schemeClr val="accent4"/>
                    </a:solidFill>
                  </a:rPr>
                  <a:t> binary strings of length b.</a:t>
                </a:r>
              </a:p>
              <a:p>
                <a:pPr lvl="1"/>
                <a:r>
                  <a:rPr lang="en-US" dirty="0">
                    <a:solidFill>
                      <a:schemeClr val="accent4"/>
                    </a:solidFill>
                  </a:rPr>
                  <a:t>I need to have at least as many strings as I have items in S.</a:t>
                </a:r>
              </a:p>
              <a:p>
                <a:pPr lvl="1"/>
                <a:r>
                  <a:rPr lang="en-US" dirty="0">
                    <a:solidFill>
                      <a:schemeClr val="accent4"/>
                    </a:solidFill>
                  </a:rPr>
                  <a:t>So </a:t>
                </a:r>
                <a14:m>
                  <m:oMath xmlns:m="http://schemas.openxmlformats.org/officeDocument/2006/math">
                    <m:r>
                      <a:rPr lang="en-US" b="0" i="1" smtClean="0">
                        <a:solidFill>
                          <a:schemeClr val="accent4"/>
                        </a:solidFill>
                        <a:latin typeface="Cambria Math" panose="02040503050406030204" pitchFamily="18" charset="0"/>
                      </a:rPr>
                      <m:t>𝑠</m:t>
                    </m:r>
                    <m:r>
                      <a:rPr lang="en-US" b="0" i="1" smtClean="0">
                        <a:solidFill>
                          <a:schemeClr val="accent4"/>
                        </a:solidFill>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2</m:t>
                        </m:r>
                      </m:e>
                      <m:sup>
                        <m:r>
                          <a:rPr lang="en-US" b="0" i="1" smtClean="0">
                            <a:solidFill>
                              <a:schemeClr val="accent4"/>
                            </a:solidFill>
                            <a:latin typeface="Cambria Math" panose="02040503050406030204" pitchFamily="18" charset="0"/>
                          </a:rPr>
                          <m:t>𝑏</m:t>
                        </m:r>
                      </m:sup>
                    </m:sSup>
                  </m:oMath>
                </a14:m>
                <a:r>
                  <a:rPr lang="en-US" dirty="0">
                    <a:solidFill>
                      <a:schemeClr val="accent4"/>
                    </a:solidFill>
                  </a:rPr>
                  <a:t> aka </a:t>
                </a:r>
                <a14:m>
                  <m:oMath xmlns:m="http://schemas.openxmlformats.org/officeDocument/2006/math">
                    <m:r>
                      <a:rPr lang="en-US" i="1">
                        <a:solidFill>
                          <a:schemeClr val="accent4"/>
                        </a:solidFill>
                        <a:latin typeface="Cambria Math" panose="02040503050406030204" pitchFamily="18" charset="0"/>
                      </a:rPr>
                      <m:t>𝑏</m:t>
                    </m:r>
                    <m:r>
                      <a:rPr lang="en-US" b="0" i="1" smtClean="0">
                        <a:solidFill>
                          <a:schemeClr val="accent4"/>
                        </a:solidFill>
                        <a:latin typeface="Cambria Math" panose="02040503050406030204" pitchFamily="18" charset="0"/>
                      </a:rPr>
                      <m:t>≥</m:t>
                    </m:r>
                    <m:func>
                      <m:funcPr>
                        <m:ctrlPr>
                          <a:rPr lang="en-US" b="0" i="1" smtClean="0">
                            <a:solidFill>
                              <a:schemeClr val="accent4"/>
                            </a:solidFill>
                            <a:latin typeface="Cambria Math" panose="02040503050406030204" pitchFamily="18" charset="0"/>
                          </a:rPr>
                        </m:ctrlPr>
                      </m:funcPr>
                      <m:fName>
                        <m:r>
                          <m:rPr>
                            <m:sty m:val="p"/>
                          </m:rPr>
                          <a:rPr lang="en-US" b="0" i="0" smtClean="0">
                            <a:solidFill>
                              <a:schemeClr val="accent4"/>
                            </a:solidFill>
                            <a:latin typeface="Cambria Math" panose="02040503050406030204" pitchFamily="18" charset="0"/>
                          </a:rPr>
                          <m:t>log</m:t>
                        </m:r>
                      </m:fName>
                      <m:e>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𝑠</m:t>
                            </m:r>
                          </m:e>
                        </m:d>
                      </m:e>
                    </m:func>
                  </m:oMath>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0958" y="1728891"/>
                <a:ext cx="8039100" cy="4351338"/>
              </a:xfrm>
              <a:blipFill>
                <a:blip r:embed="rId2"/>
                <a:stretch>
                  <a:fillRect l="-1262" t="-2035" r="-946"/>
                </a:stretch>
              </a:blipFill>
              <a:ln>
                <a:noFill/>
              </a:ln>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6315FBF0-B915-474D-9F17-34B0AA5233BF}"/>
              </a:ext>
            </a:extLst>
          </p:cNvPr>
          <p:cNvGrpSpPr/>
          <p:nvPr/>
        </p:nvGrpSpPr>
        <p:grpSpPr>
          <a:xfrm>
            <a:off x="5484189" y="4372708"/>
            <a:ext cx="2928287" cy="1908523"/>
            <a:chOff x="5484189" y="4372708"/>
            <a:chExt cx="2928287" cy="1908523"/>
          </a:xfrm>
        </p:grpSpPr>
        <p:sp>
          <p:nvSpPr>
            <p:cNvPr id="4" name="Oval 3"/>
            <p:cNvSpPr/>
            <p:nvPr/>
          </p:nvSpPr>
          <p:spPr>
            <a:xfrm>
              <a:off x="5484189" y="4372708"/>
              <a:ext cx="2928287" cy="19085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730741">
              <a:off x="7492276" y="4797551"/>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p:cNvSpPr/>
            <p:nvPr/>
          </p:nvSpPr>
          <p:spPr>
            <a:xfrm rot="21320105">
              <a:off x="7412619" y="5474644"/>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ectangle 6"/>
            <p:cNvSpPr/>
            <p:nvPr/>
          </p:nvSpPr>
          <p:spPr>
            <a:xfrm>
              <a:off x="6945701" y="4883984"/>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p:nvSpPr>
          <p:spPr>
            <a:xfrm rot="730741">
              <a:off x="6462178" y="5375482"/>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p:nvSpPr>
          <p:spPr>
            <a:xfrm rot="19237546">
              <a:off x="6193761" y="4615547"/>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p:cNvSpPr/>
            <p:nvPr/>
          </p:nvSpPr>
          <p:spPr>
            <a:xfrm rot="1246141">
              <a:off x="5907587" y="5141310"/>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Rectangle 10"/>
            <p:cNvSpPr/>
            <p:nvPr/>
          </p:nvSpPr>
          <p:spPr>
            <a:xfrm rot="730741">
              <a:off x="6035730" y="5632667"/>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p:cNvSpPr/>
            <p:nvPr/>
          </p:nvSpPr>
          <p:spPr>
            <a:xfrm rot="21311469">
              <a:off x="6723711" y="5706841"/>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p:cNvSpPr/>
            <p:nvPr/>
          </p:nvSpPr>
          <p:spPr>
            <a:xfrm rot="730741">
              <a:off x="6607277" y="4593697"/>
              <a:ext cx="443980" cy="42912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p:cNvSpPr/>
            <p:nvPr/>
          </p:nvSpPr>
          <p:spPr>
            <a:xfrm>
              <a:off x="7963971" y="5412378"/>
              <a:ext cx="352052" cy="448219"/>
            </a:xfrm>
            <a:prstGeom prst="rect">
              <a:avLst/>
            </a:prstGeom>
          </p:spPr>
          <p:txBody>
            <a:bodyPr wrap="none">
              <a:spAutoFit/>
            </a:bodyPr>
            <a:lstStyle/>
            <a:p>
              <a:r>
                <a:rPr lang="en-US" sz="3200" dirty="0">
                  <a:solidFill>
                    <a:schemeClr val="bg1"/>
                  </a:solidFill>
                </a:rPr>
                <a:t>S</a:t>
              </a:r>
              <a:r>
                <a:rPr lang="en-US" sz="3200" dirty="0"/>
                <a:t> </a:t>
              </a:r>
            </a:p>
          </p:txBody>
        </p:sp>
      </p:grpSp>
      <p:sp>
        <p:nvSpPr>
          <p:cNvPr id="21" name="TextBox 20"/>
          <p:cNvSpPr txBox="1"/>
          <p:nvPr/>
        </p:nvSpPr>
        <p:spPr>
          <a:xfrm>
            <a:off x="3879595" y="6384410"/>
            <a:ext cx="1838306" cy="369332"/>
          </a:xfrm>
          <a:prstGeom prst="rect">
            <a:avLst/>
          </a:prstGeom>
          <a:noFill/>
        </p:spPr>
        <p:txBody>
          <a:bodyPr wrap="square" rtlCol="0">
            <a:spAutoFit/>
          </a:bodyPr>
          <a:lstStyle/>
          <a:p>
            <a:r>
              <a:rPr lang="en-US" dirty="0">
                <a:solidFill>
                  <a:srgbClr val="FF0000"/>
                </a:solidFill>
              </a:rPr>
              <a:t>Or, 011011</a:t>
            </a:r>
          </a:p>
        </p:txBody>
      </p:sp>
      <p:sp>
        <p:nvSpPr>
          <p:cNvPr id="22" name="TextBox 21"/>
          <p:cNvSpPr txBox="1"/>
          <p:nvPr/>
        </p:nvSpPr>
        <p:spPr>
          <a:xfrm>
            <a:off x="7395412" y="6518366"/>
            <a:ext cx="1478352" cy="369332"/>
          </a:xfrm>
          <a:prstGeom prst="rect">
            <a:avLst/>
          </a:prstGeom>
          <a:noFill/>
        </p:spPr>
        <p:txBody>
          <a:bodyPr wrap="square" rtlCol="0">
            <a:spAutoFit/>
          </a:bodyPr>
          <a:lstStyle/>
          <a:p>
            <a:r>
              <a:rPr lang="en-US" dirty="0">
                <a:solidFill>
                  <a:srgbClr val="FF0000"/>
                </a:solidFill>
              </a:rPr>
              <a:t>Or, 101111</a:t>
            </a:r>
          </a:p>
        </p:txBody>
      </p:sp>
      <p:sp>
        <p:nvSpPr>
          <p:cNvPr id="18" name="TextBox 17"/>
          <p:cNvSpPr txBox="1"/>
          <p:nvPr/>
        </p:nvSpPr>
        <p:spPr>
          <a:xfrm>
            <a:off x="5966490" y="6272050"/>
            <a:ext cx="3386891" cy="369332"/>
          </a:xfrm>
          <a:prstGeom prst="rect">
            <a:avLst/>
          </a:prstGeom>
          <a:noFill/>
        </p:spPr>
        <p:txBody>
          <a:bodyPr wrap="square" rtlCol="0">
            <a:spAutoFit/>
          </a:bodyPr>
          <a:lstStyle/>
          <a:p>
            <a:r>
              <a:rPr lang="en-US" dirty="0"/>
              <a:t>This one is named “Hercules”</a:t>
            </a:r>
          </a:p>
        </p:txBody>
      </p:sp>
      <p:sp>
        <p:nvSpPr>
          <p:cNvPr id="15" name="TextBox 14"/>
          <p:cNvSpPr txBox="1"/>
          <p:nvPr/>
        </p:nvSpPr>
        <p:spPr>
          <a:xfrm>
            <a:off x="3569171" y="6153671"/>
            <a:ext cx="2907274" cy="369332"/>
          </a:xfrm>
          <a:prstGeom prst="rect">
            <a:avLst/>
          </a:prstGeom>
          <a:noFill/>
        </p:spPr>
        <p:txBody>
          <a:bodyPr wrap="square" rtlCol="0">
            <a:spAutoFit/>
          </a:bodyPr>
          <a:lstStyle/>
          <a:p>
            <a:r>
              <a:rPr lang="en-US" dirty="0"/>
              <a:t>I’ll call this one “Fido”</a:t>
            </a:r>
          </a:p>
        </p:txBody>
      </p:sp>
      <p:cxnSp>
        <p:nvCxnSpPr>
          <p:cNvPr id="17" name="Straight Arrow Connector 16"/>
          <p:cNvCxnSpPr>
            <a:cxnSpLocks/>
            <a:stCxn id="15" idx="0"/>
          </p:cNvCxnSpPr>
          <p:nvPr/>
        </p:nvCxnSpPr>
        <p:spPr>
          <a:xfrm flipV="1">
            <a:off x="5022808" y="5536895"/>
            <a:ext cx="1579330" cy="61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8" idx="0"/>
          </p:cNvCxnSpPr>
          <p:nvPr/>
        </p:nvCxnSpPr>
        <p:spPr>
          <a:xfrm flipH="1" flipV="1">
            <a:off x="7625157" y="5647755"/>
            <a:ext cx="219759" cy="6627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33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p:bldP spid="22" grpId="0"/>
      <p:bldP spid="18" grpId="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62" y="229259"/>
            <a:ext cx="8863837" cy="762436"/>
          </a:xfrm>
        </p:spPr>
        <p:txBody>
          <a:bodyPr>
            <a:normAutofit fontScale="90000"/>
          </a:bodyPr>
          <a:lstStyle/>
          <a:p>
            <a:r>
              <a:rPr lang="en-US" dirty="0"/>
              <a:t>We need </a:t>
            </a:r>
            <a:r>
              <a:rPr lang="en-US" dirty="0" err="1"/>
              <a:t>Mlog</a:t>
            </a:r>
            <a:r>
              <a:rPr lang="en-US" dirty="0"/>
              <a:t>(n) bits to store a random hash function </a:t>
            </a:r>
            <a:r>
              <a:rPr lang="en-US" dirty="0" err="1"/>
              <a:t>h:U</a:t>
            </a:r>
            <a:r>
              <a:rPr lang="en-US" dirty="0"/>
              <a:t> -&gt; {1,…,n}</a:t>
            </a:r>
          </a:p>
        </p:txBody>
      </p:sp>
      <p:sp>
        <p:nvSpPr>
          <p:cNvPr id="7" name="Freeform 6"/>
          <p:cNvSpPr/>
          <p:nvPr/>
        </p:nvSpPr>
        <p:spPr>
          <a:xfrm rot="408978">
            <a:off x="3217190" y="3631631"/>
            <a:ext cx="5759972" cy="3154426"/>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378487">
            <a:off x="4772541" y="4590143"/>
            <a:ext cx="4332157" cy="954107"/>
          </a:xfrm>
          <a:prstGeom prst="rect">
            <a:avLst/>
          </a:prstGeom>
          <a:noFill/>
        </p:spPr>
        <p:txBody>
          <a:bodyPr wrap="square" rtlCol="0">
            <a:spAutoFit/>
          </a:bodyPr>
          <a:lstStyle/>
          <a:p>
            <a:pPr algn="ctr"/>
            <a:r>
              <a:rPr lang="en-US" sz="2800" dirty="0">
                <a:solidFill>
                  <a:schemeClr val="bg1"/>
                </a:solidFill>
              </a:rPr>
              <a:t>All of the hash functions</a:t>
            </a:r>
          </a:p>
          <a:p>
            <a:pPr algn="ctr"/>
            <a:r>
              <a:rPr lang="en-US" sz="2800" dirty="0">
                <a:solidFill>
                  <a:schemeClr val="bg1"/>
                </a:solidFill>
              </a:rPr>
              <a:t> </a:t>
            </a:r>
            <a:r>
              <a:rPr lang="en-US" sz="2800" dirty="0" err="1">
                <a:solidFill>
                  <a:schemeClr val="bg1"/>
                </a:solidFill>
              </a:rPr>
              <a:t>h:U</a:t>
            </a:r>
            <a:r>
              <a:rPr lang="en-US" sz="2800" dirty="0">
                <a:solidFill>
                  <a:schemeClr val="bg1"/>
                </a:solidFill>
              </a:rPr>
              <a:t> →{1,</a:t>
            </a:r>
            <a:r>
              <a:rPr lang="mr-IN" sz="2800" dirty="0">
                <a:solidFill>
                  <a:schemeClr val="bg1"/>
                </a:solidFill>
              </a:rPr>
              <a:t>…</a:t>
            </a:r>
            <a:r>
              <a:rPr lang="en-US" sz="2800" dirty="0">
                <a:solidFill>
                  <a:schemeClr val="bg1"/>
                </a:solidFill>
              </a:rPr>
              <a:t>,n}</a:t>
            </a:r>
          </a:p>
        </p:txBody>
      </p:sp>
      <p:sp>
        <p:nvSpPr>
          <p:cNvPr id="9" name="TextBox 8"/>
          <p:cNvSpPr txBox="1"/>
          <p:nvPr/>
        </p:nvSpPr>
        <p:spPr>
          <a:xfrm>
            <a:off x="280162" y="1246719"/>
            <a:ext cx="8533784" cy="1384995"/>
          </a:xfrm>
          <a:prstGeom prst="rect">
            <a:avLst/>
          </a:prstGeom>
          <a:noFill/>
        </p:spPr>
        <p:txBody>
          <a:bodyPr wrap="square" rtlCol="0">
            <a:spAutoFit/>
          </a:bodyPr>
          <a:lstStyle/>
          <a:p>
            <a:pPr marL="285750" indent="-285750">
              <a:buFont typeface="Arial" charset="0"/>
              <a:buChar char="•"/>
            </a:pPr>
            <a:r>
              <a:rPr lang="en-US" sz="2800" dirty="0"/>
              <a:t>Say that this elephant-shaped blob represents the set of all hash functions.</a:t>
            </a:r>
          </a:p>
          <a:p>
            <a:pPr marL="285750" indent="-285750">
              <a:buFont typeface="Arial" charset="0"/>
              <a:buChar char="•"/>
            </a:pPr>
            <a:r>
              <a:rPr lang="en-US" sz="2800" dirty="0"/>
              <a:t>It has size </a:t>
            </a:r>
            <a:r>
              <a:rPr lang="en-US" sz="2800" dirty="0" err="1"/>
              <a:t>n</a:t>
            </a:r>
            <a:r>
              <a:rPr lang="en-US" sz="2800" baseline="30000" dirty="0" err="1"/>
              <a:t>M</a:t>
            </a:r>
            <a:r>
              <a:rPr lang="en-US" sz="2800" dirty="0"/>
              <a:t>. </a:t>
            </a:r>
            <a:r>
              <a:rPr lang="en-US" sz="2800" dirty="0">
                <a:solidFill>
                  <a:schemeClr val="accent4"/>
                </a:solidFill>
              </a:rPr>
              <a:t>(Really big!)</a:t>
            </a:r>
          </a:p>
        </p:txBody>
      </p:sp>
      <p:sp>
        <p:nvSpPr>
          <p:cNvPr id="10" name="TextBox 9"/>
          <p:cNvSpPr txBox="1"/>
          <p:nvPr/>
        </p:nvSpPr>
        <p:spPr>
          <a:xfrm>
            <a:off x="280162" y="2750728"/>
            <a:ext cx="7654016" cy="954107"/>
          </a:xfrm>
          <a:prstGeom prst="rect">
            <a:avLst/>
          </a:prstGeom>
          <a:noFill/>
        </p:spPr>
        <p:txBody>
          <a:bodyPr wrap="square" rtlCol="0">
            <a:spAutoFit/>
          </a:bodyPr>
          <a:lstStyle/>
          <a:p>
            <a:pPr marL="285750" indent="-285750">
              <a:buFont typeface="Arial" charset="0"/>
              <a:buChar char="•"/>
            </a:pPr>
            <a:r>
              <a:rPr lang="en-US" sz="2800" dirty="0"/>
              <a:t>To write down a random hash function, we need log(</a:t>
            </a:r>
            <a:r>
              <a:rPr lang="en-US" sz="2800" dirty="0" err="1"/>
              <a:t>n</a:t>
            </a:r>
            <a:r>
              <a:rPr lang="en-US" sz="2800" baseline="30000" dirty="0" err="1"/>
              <a:t>M</a:t>
            </a:r>
            <a:r>
              <a:rPr lang="en-US" sz="2800" dirty="0"/>
              <a:t>) = </a:t>
            </a:r>
            <a:r>
              <a:rPr lang="en-US" sz="2800" dirty="0" err="1"/>
              <a:t>Mlog</a:t>
            </a:r>
            <a:r>
              <a:rPr lang="en-US" sz="2800" dirty="0"/>
              <a:t>(n) bits.</a:t>
            </a:r>
          </a:p>
        </p:txBody>
      </p:sp>
      <p:sp>
        <p:nvSpPr>
          <p:cNvPr id="11" name="TextBox 10">
            <a:extLst>
              <a:ext uri="{FF2B5EF4-FFF2-40B4-BE49-F238E27FC236}">
                <a16:creationId xmlns:a16="http://schemas.microsoft.com/office/drawing/2014/main" id="{4EF663AB-8B95-554B-A75B-150AFF2C3CA1}"/>
              </a:ext>
            </a:extLst>
          </p:cNvPr>
          <p:cNvSpPr txBox="1"/>
          <p:nvPr/>
        </p:nvSpPr>
        <p:spPr>
          <a:xfrm>
            <a:off x="280162" y="3823849"/>
            <a:ext cx="4335381" cy="1384995"/>
          </a:xfrm>
          <a:prstGeom prst="rect">
            <a:avLst/>
          </a:prstGeom>
          <a:noFill/>
        </p:spPr>
        <p:txBody>
          <a:bodyPr wrap="square" rtlCol="0">
            <a:spAutoFit/>
          </a:bodyPr>
          <a:lstStyle/>
          <a:p>
            <a:pPr marL="285750" indent="-285750">
              <a:buFont typeface="Arial" charset="0"/>
              <a:buChar char="•"/>
            </a:pPr>
            <a:r>
              <a:rPr lang="en-US" sz="2800" dirty="0"/>
              <a:t>A random hash function is just a random element in this set.</a:t>
            </a:r>
          </a:p>
        </p:txBody>
      </p:sp>
      <p:sp>
        <p:nvSpPr>
          <p:cNvPr id="3" name="Rectangle 2">
            <a:extLst>
              <a:ext uri="{FF2B5EF4-FFF2-40B4-BE49-F238E27FC236}">
                <a16:creationId xmlns:a16="http://schemas.microsoft.com/office/drawing/2014/main" id="{0ADC99E4-5446-A14C-8C36-1C89E103FA8A}"/>
              </a:ext>
            </a:extLst>
          </p:cNvPr>
          <p:cNvSpPr/>
          <p:nvPr/>
        </p:nvSpPr>
        <p:spPr>
          <a:xfrm>
            <a:off x="880466" y="5785860"/>
            <a:ext cx="3852773" cy="954107"/>
          </a:xfrm>
          <a:prstGeom prst="rect">
            <a:avLst/>
          </a:prstGeom>
        </p:spPr>
        <p:txBody>
          <a:bodyPr wrap="square">
            <a:spAutoFit/>
          </a:bodyPr>
          <a:lstStyle/>
          <a:p>
            <a:r>
              <a:rPr lang="en-US" sz="1400" dirty="0"/>
              <a:t>Technically we should argue that we need at least </a:t>
            </a:r>
            <a:r>
              <a:rPr lang="en-US" sz="1400" dirty="0" err="1"/>
              <a:t>Mlog</a:t>
            </a:r>
            <a:r>
              <a:rPr lang="en-US" sz="1400" dirty="0"/>
              <a:t>(n) bits on average when we draw a random hash function… why can’t one item have a really long name and others have shorter names?</a:t>
            </a:r>
          </a:p>
        </p:txBody>
      </p:sp>
      <p:pic>
        <p:nvPicPr>
          <p:cNvPr id="4" name="Picture 3">
            <a:extLst>
              <a:ext uri="{FF2B5EF4-FFF2-40B4-BE49-F238E27FC236}">
                <a16:creationId xmlns:a16="http://schemas.microsoft.com/office/drawing/2014/main" id="{4DC5CF0C-ACFB-CA49-A4CD-3B4271A4A80A}"/>
              </a:ext>
            </a:extLst>
          </p:cNvPr>
          <p:cNvPicPr>
            <a:picLocks noChangeAspect="1"/>
          </p:cNvPicPr>
          <p:nvPr/>
        </p:nvPicPr>
        <p:blipFill>
          <a:blip r:embed="rId2"/>
          <a:stretch>
            <a:fillRect/>
          </a:stretch>
        </p:blipFill>
        <p:spPr>
          <a:xfrm>
            <a:off x="91476" y="5686246"/>
            <a:ext cx="881065" cy="1153333"/>
          </a:xfrm>
          <a:prstGeom prst="rect">
            <a:avLst/>
          </a:prstGeom>
        </p:spPr>
      </p:pic>
    </p:spTree>
    <p:extLst>
      <p:ext uri="{BB962C8B-B14F-4D97-AF65-F5344CB8AC3E}">
        <p14:creationId xmlns:p14="http://schemas.microsoft.com/office/powerpoint/2010/main" val="74931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uiExpand="1" build="p"/>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a:xfrm>
            <a:off x="628650" y="1488000"/>
            <a:ext cx="7886700" cy="4351338"/>
          </a:xfrm>
        </p:spPr>
        <p:txBody>
          <a:bodyPr/>
          <a:lstStyle/>
          <a:p>
            <a:r>
              <a:rPr lang="en-US" dirty="0"/>
              <a:t>Pick from a smaller set of functions.</a:t>
            </a:r>
          </a:p>
        </p:txBody>
      </p:sp>
      <p:sp>
        <p:nvSpPr>
          <p:cNvPr id="4" name="Freeform 3"/>
          <p:cNvSpPr/>
          <p:nvPr/>
        </p:nvSpPr>
        <p:spPr>
          <a:xfrm rot="283342">
            <a:off x="2583357" y="2570150"/>
            <a:ext cx="6531896" cy="3792687"/>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rot="1175396">
            <a:off x="4530422" y="3747987"/>
            <a:ext cx="4332157" cy="1077218"/>
          </a:xfrm>
          <a:prstGeom prst="rect">
            <a:avLst/>
          </a:prstGeom>
          <a:noFill/>
        </p:spPr>
        <p:txBody>
          <a:bodyPr wrap="square" rtlCol="0">
            <a:spAutoFit/>
          </a:bodyPr>
          <a:lstStyle/>
          <a:p>
            <a:pPr algn="ctr"/>
            <a:r>
              <a:rPr lang="en-US" sz="3200" dirty="0">
                <a:solidFill>
                  <a:schemeClr val="bg1"/>
                </a:solidFill>
              </a:rPr>
              <a:t>All of the hash functions </a:t>
            </a:r>
            <a:r>
              <a:rPr lang="en-US" sz="3200" dirty="0" err="1">
                <a:solidFill>
                  <a:schemeClr val="bg1"/>
                </a:solidFill>
              </a:rPr>
              <a:t>h:U</a:t>
            </a:r>
            <a:r>
              <a:rPr lang="en-US" sz="3200" dirty="0">
                <a:solidFill>
                  <a:schemeClr val="bg1"/>
                </a:solidFill>
              </a:rPr>
              <a:t> →{1,</a:t>
            </a:r>
            <a:r>
              <a:rPr lang="mr-IN" sz="3200" dirty="0">
                <a:solidFill>
                  <a:schemeClr val="bg1"/>
                </a:solidFill>
              </a:rPr>
              <a:t>…</a:t>
            </a:r>
            <a:r>
              <a:rPr lang="en-US" sz="3200" dirty="0">
                <a:solidFill>
                  <a:schemeClr val="bg1"/>
                </a:solidFill>
              </a:rPr>
              <a:t>,n}</a:t>
            </a:r>
          </a:p>
        </p:txBody>
      </p:sp>
      <p:grpSp>
        <p:nvGrpSpPr>
          <p:cNvPr id="13" name="Group 12"/>
          <p:cNvGrpSpPr/>
          <p:nvPr/>
        </p:nvGrpSpPr>
        <p:grpSpPr>
          <a:xfrm>
            <a:off x="758041" y="5202227"/>
            <a:ext cx="1105836" cy="1274222"/>
            <a:chOff x="628650" y="4603505"/>
            <a:chExt cx="1602601" cy="1833560"/>
          </a:xfrm>
        </p:grpSpPr>
        <p:sp>
          <p:nvSpPr>
            <p:cNvPr id="8" name="Freeform 7"/>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509187" y="2564684"/>
            <a:ext cx="3444127" cy="1200329"/>
          </a:xfrm>
          <a:prstGeom prst="rect">
            <a:avLst/>
          </a:prstGeom>
          <a:noFill/>
        </p:spPr>
        <p:txBody>
          <a:bodyPr wrap="square" rtlCol="0">
            <a:spAutoFit/>
          </a:bodyPr>
          <a:lstStyle/>
          <a:p>
            <a:r>
              <a:rPr lang="en-US" sz="2400" dirty="0"/>
              <a:t>A cleverly chosen</a:t>
            </a:r>
            <a:r>
              <a:rPr lang="en-US" sz="2400" dirty="0">
                <a:solidFill>
                  <a:schemeClr val="accent1"/>
                </a:solidFill>
              </a:rPr>
              <a:t> subset </a:t>
            </a:r>
            <a:r>
              <a:rPr lang="en-US" sz="2400" dirty="0"/>
              <a:t>of functions.  We call such a subset a </a:t>
            </a:r>
            <a:r>
              <a:rPr lang="en-US" sz="2400" dirty="0">
                <a:solidFill>
                  <a:schemeClr val="accent1"/>
                </a:solidFill>
              </a:rPr>
              <a:t>hash family.</a:t>
            </a:r>
          </a:p>
        </p:txBody>
      </p:sp>
      <p:cxnSp>
        <p:nvCxnSpPr>
          <p:cNvPr id="12" name="Straight Arrow Connector 11"/>
          <p:cNvCxnSpPr>
            <a:stCxn id="10" idx="2"/>
          </p:cNvCxnSpPr>
          <p:nvPr/>
        </p:nvCxnSpPr>
        <p:spPr>
          <a:xfrm flipH="1">
            <a:off x="1610294" y="3765013"/>
            <a:ext cx="620957" cy="1608845"/>
          </a:xfrm>
          <a:prstGeom prst="straightConnector1">
            <a:avLst/>
          </a:prstGeom>
          <a:ln w="9525">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4637" y="5922542"/>
            <a:ext cx="2720577" cy="646331"/>
          </a:xfrm>
          <a:prstGeom prst="rect">
            <a:avLst/>
          </a:prstGeom>
          <a:noFill/>
        </p:spPr>
        <p:txBody>
          <a:bodyPr wrap="square" rtlCol="0">
            <a:spAutoFit/>
          </a:bodyPr>
          <a:lstStyle/>
          <a:p>
            <a:r>
              <a:rPr lang="en-US" i="1" dirty="0">
                <a:solidFill>
                  <a:schemeClr val="accent1"/>
                </a:solidFill>
              </a:rPr>
              <a:t>We need only </a:t>
            </a:r>
            <a:r>
              <a:rPr lang="en-US" i="1" dirty="0" err="1">
                <a:solidFill>
                  <a:schemeClr val="accent1"/>
                </a:solidFill>
              </a:rPr>
              <a:t>log|H</a:t>
            </a:r>
            <a:r>
              <a:rPr lang="en-US" i="1" dirty="0">
                <a:solidFill>
                  <a:schemeClr val="accent1"/>
                </a:solidFill>
              </a:rPr>
              <a:t>| bits to store an element of H. </a:t>
            </a:r>
          </a:p>
        </p:txBody>
      </p:sp>
      <p:grpSp>
        <p:nvGrpSpPr>
          <p:cNvPr id="17" name="Group 16"/>
          <p:cNvGrpSpPr/>
          <p:nvPr/>
        </p:nvGrpSpPr>
        <p:grpSpPr>
          <a:xfrm rot="18435951" flipH="1">
            <a:off x="7641615" y="3294768"/>
            <a:ext cx="958119" cy="1274222"/>
            <a:chOff x="628650" y="4603505"/>
            <a:chExt cx="1602601" cy="1833560"/>
          </a:xfrm>
          <a:solidFill>
            <a:schemeClr val="accent4">
              <a:lumMod val="60000"/>
              <a:lumOff val="40000"/>
            </a:schemeClr>
          </a:solidFill>
        </p:grpSpPr>
        <p:sp>
          <p:nvSpPr>
            <p:cNvPr id="18" name="Freeform 17"/>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grpFill/>
            <a:ln>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grpFill/>
            <a:ln w="190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p:cNvSpPr txBox="1"/>
          <p:nvPr/>
        </p:nvSpPr>
        <p:spPr>
          <a:xfrm>
            <a:off x="1170021" y="6003947"/>
            <a:ext cx="434484" cy="369332"/>
          </a:xfrm>
          <a:prstGeom prst="rect">
            <a:avLst/>
          </a:prstGeom>
          <a:noFill/>
        </p:spPr>
        <p:txBody>
          <a:bodyPr wrap="square" rtlCol="0">
            <a:spAutoFit/>
          </a:bodyPr>
          <a:lstStyle/>
          <a:p>
            <a:r>
              <a:rPr lang="en-US"/>
              <a:t>H</a:t>
            </a:r>
          </a:p>
        </p:txBody>
      </p:sp>
    </p:spTree>
    <p:extLst>
      <p:ext uri="{BB962C8B-B14F-4D97-AF65-F5344CB8AC3E}">
        <p14:creationId xmlns:p14="http://schemas.microsoft.com/office/powerpoint/2010/main" val="60923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b="1" dirty="0"/>
              <a:t>Hash tables </a:t>
            </a:r>
            <a:r>
              <a:rPr lang="en-US" dirty="0"/>
              <a:t>are another sort of data structure that allows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solidFill>
                  <a:schemeClr val="accent5"/>
                </a:solidFill>
              </a:rPr>
              <a:t>.</a:t>
            </a:r>
          </a:p>
          <a:p>
            <a:pPr lvl="1"/>
            <a:r>
              <a:rPr lang="en-US" dirty="0">
                <a:solidFill>
                  <a:schemeClr val="accent4"/>
                </a:solidFill>
              </a:rPr>
              <a:t>like self-balancing binary trees</a:t>
            </a:r>
            <a:endParaRPr lang="en-US" sz="1500" dirty="0">
              <a:solidFill>
                <a:schemeClr val="accent4"/>
              </a:solidFill>
            </a:endParaRPr>
          </a:p>
          <a:p>
            <a:pPr lvl="1"/>
            <a:r>
              <a:rPr lang="en-US" dirty="0">
                <a:solidFill>
                  <a:schemeClr val="accent4"/>
                </a:solidFill>
              </a:rPr>
              <a:t>The difference is we can get better performance in expectation by using randomness. </a:t>
            </a:r>
          </a:p>
          <a:p>
            <a:endParaRPr lang="en-US" sz="1200" dirty="0">
              <a:solidFill>
                <a:schemeClr val="accent5"/>
              </a:solidFill>
            </a:endParaRPr>
          </a:p>
          <a:p>
            <a:r>
              <a:rPr lang="en-US" b="1" dirty="0"/>
              <a:t>Hash families </a:t>
            </a:r>
            <a:r>
              <a:rPr lang="en-US" dirty="0"/>
              <a:t>are the magic behind hash tables.</a:t>
            </a:r>
          </a:p>
          <a:p>
            <a:endParaRPr lang="en-US" sz="2400" dirty="0"/>
          </a:p>
          <a:p>
            <a:r>
              <a:rPr lang="en-US" b="1" dirty="0"/>
              <a:t>Universal hash families </a:t>
            </a:r>
            <a:r>
              <a:rPr lang="en-US" dirty="0"/>
              <a:t>are even more magic.</a:t>
            </a:r>
          </a:p>
        </p:txBody>
      </p:sp>
      <p:sp>
        <p:nvSpPr>
          <p:cNvPr id="4" name="Right Arrow 3"/>
          <p:cNvSpPr/>
          <p:nvPr/>
        </p:nvSpPr>
        <p:spPr>
          <a:xfrm rot="8578113">
            <a:off x="7695027" y="3502856"/>
            <a:ext cx="1153551"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71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0343"/>
          </a:xfrm>
        </p:spPr>
        <p:txBody>
          <a:bodyPr/>
          <a:lstStyle/>
          <a:p>
            <a:r>
              <a:rPr lang="en-US" dirty="0"/>
              <a:t>Today: hashing</a:t>
            </a:r>
          </a:p>
        </p:txBody>
      </p:sp>
      <p:pic>
        <p:nvPicPr>
          <p:cNvPr id="5" name="Picture 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117769" y="1308591"/>
            <a:ext cx="1969082" cy="1476812"/>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28650" y="1471991"/>
            <a:ext cx="2816824" cy="1584463"/>
          </a:xfrm>
          <a:prstGeom prst="rect">
            <a:avLst/>
          </a:prstGeom>
        </p:spPr>
      </p:pic>
      <p:pic>
        <p:nvPicPr>
          <p:cNvPr id="8" name="Picture 7"/>
          <p:cNvPicPr>
            <a:picLocks noChangeAspect="1"/>
          </p:cNvPicPr>
          <p:nvPr/>
        </p:nvPicPr>
        <p:blipFill>
          <a:blip r:embed="rId4"/>
          <a:stretch>
            <a:fillRect/>
          </a:stretch>
        </p:blipFill>
        <p:spPr>
          <a:xfrm>
            <a:off x="1035809" y="1267421"/>
            <a:ext cx="1810341" cy="1792237"/>
          </a:xfrm>
          <a:prstGeom prst="rect">
            <a:avLst/>
          </a:prstGeom>
        </p:spPr>
      </p:pic>
      <p:pic>
        <p:nvPicPr>
          <p:cNvPr id="9" name="Picture 8"/>
          <p:cNvPicPr>
            <a:picLocks noChangeAspect="1"/>
          </p:cNvPicPr>
          <p:nvPr/>
        </p:nvPicPr>
        <p:blipFill>
          <a:blip r:embed="rId4"/>
          <a:stretch>
            <a:fillRect/>
          </a:stretch>
        </p:blipFill>
        <p:spPr>
          <a:xfrm>
            <a:off x="6268443" y="1237449"/>
            <a:ext cx="1742707" cy="1725280"/>
          </a:xfrm>
          <a:prstGeom prst="rect">
            <a:avLst/>
          </a:prstGeom>
        </p:spPr>
      </p:pic>
      <p:pic>
        <p:nvPicPr>
          <p:cNvPr id="10" name="Picture 9"/>
          <p:cNvPicPr>
            <a:picLocks noChangeAspect="1"/>
          </p:cNvPicPr>
          <p:nvPr/>
        </p:nvPicPr>
        <p:blipFill>
          <a:blip r:embed="rId5"/>
          <a:stretch>
            <a:fillRect/>
          </a:stretch>
        </p:blipFill>
        <p:spPr>
          <a:xfrm>
            <a:off x="5684046" y="4642663"/>
            <a:ext cx="2292882" cy="2032765"/>
          </a:xfrm>
          <a:prstGeom prst="rect">
            <a:avLst/>
          </a:prstGeom>
        </p:spPr>
      </p:pic>
      <p:grpSp>
        <p:nvGrpSpPr>
          <p:cNvPr id="40" name="Group 39"/>
          <p:cNvGrpSpPr/>
          <p:nvPr/>
        </p:nvGrpSpPr>
        <p:grpSpPr>
          <a:xfrm>
            <a:off x="2771335" y="3964513"/>
            <a:ext cx="4185761" cy="2754511"/>
            <a:chOff x="5244158" y="3317160"/>
            <a:chExt cx="4034598" cy="3111030"/>
          </a:xfrm>
        </p:grpSpPr>
        <p:grpSp>
          <p:nvGrpSpPr>
            <p:cNvPr id="12" name="Group 11"/>
            <p:cNvGrpSpPr/>
            <p:nvPr/>
          </p:nvGrpSpPr>
          <p:grpSpPr>
            <a:xfrm>
              <a:off x="5244158" y="3317160"/>
              <a:ext cx="1511484" cy="3111030"/>
              <a:chOff x="5003613" y="3684896"/>
              <a:chExt cx="1511484" cy="3229547"/>
            </a:xfrm>
          </p:grpSpPr>
          <p:sp>
            <p:nvSpPr>
              <p:cNvPr id="13" name="Rectangle 12"/>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003613" y="6531041"/>
                <a:ext cx="1511484" cy="383402"/>
              </a:xfrm>
              <a:prstGeom prst="rect">
                <a:avLst/>
              </a:prstGeom>
              <a:noFill/>
            </p:spPr>
            <p:txBody>
              <a:bodyPr wrap="square" rtlCol="0">
                <a:spAutoFit/>
              </a:bodyPr>
              <a:lstStyle/>
              <a:p>
                <a:r>
                  <a:rPr lang="en-US" dirty="0">
                    <a:solidFill>
                      <a:schemeClr val="accent4"/>
                    </a:solidFill>
                  </a:rPr>
                  <a:t>n=9 buckets</a:t>
                </a:r>
              </a:p>
            </p:txBody>
          </p:sp>
        </p:grpSp>
        <p:sp>
          <p:nvSpPr>
            <p:cNvPr id="19" name="TextBox 18"/>
            <p:cNvSpPr txBox="1"/>
            <p:nvPr/>
          </p:nvSpPr>
          <p:spPr>
            <a:xfrm>
              <a:off x="5277718" y="3383390"/>
              <a:ext cx="464024" cy="369332"/>
            </a:xfrm>
            <a:prstGeom prst="rect">
              <a:avLst/>
            </a:prstGeom>
            <a:noFill/>
          </p:spPr>
          <p:txBody>
            <a:bodyPr wrap="square" rtlCol="0">
              <a:spAutoFit/>
            </a:bodyPr>
            <a:lstStyle/>
            <a:p>
              <a:r>
                <a:rPr lang="en-US" dirty="0"/>
                <a:t>1</a:t>
              </a:r>
            </a:p>
          </p:txBody>
        </p:sp>
        <p:sp>
          <p:nvSpPr>
            <p:cNvPr id="20" name="TextBox 19"/>
            <p:cNvSpPr txBox="1"/>
            <p:nvPr/>
          </p:nvSpPr>
          <p:spPr>
            <a:xfrm>
              <a:off x="5277718" y="3929287"/>
              <a:ext cx="464024" cy="369332"/>
            </a:xfrm>
            <a:prstGeom prst="rect">
              <a:avLst/>
            </a:prstGeom>
            <a:noFill/>
          </p:spPr>
          <p:txBody>
            <a:bodyPr wrap="square" rtlCol="0">
              <a:spAutoFit/>
            </a:bodyPr>
            <a:lstStyle/>
            <a:p>
              <a:r>
                <a:rPr lang="en-US" dirty="0"/>
                <a:t>2</a:t>
              </a:r>
            </a:p>
          </p:txBody>
        </p:sp>
        <p:sp>
          <p:nvSpPr>
            <p:cNvPr id="21" name="TextBox 20"/>
            <p:cNvSpPr txBox="1"/>
            <p:nvPr/>
          </p:nvSpPr>
          <p:spPr>
            <a:xfrm>
              <a:off x="5277718" y="4494508"/>
              <a:ext cx="464024" cy="369332"/>
            </a:xfrm>
            <a:prstGeom prst="rect">
              <a:avLst/>
            </a:prstGeom>
            <a:noFill/>
          </p:spPr>
          <p:txBody>
            <a:bodyPr wrap="square" rtlCol="0">
              <a:spAutoFit/>
            </a:bodyPr>
            <a:lstStyle/>
            <a:p>
              <a:r>
                <a:rPr lang="en-US" dirty="0"/>
                <a:t>3</a:t>
              </a:r>
            </a:p>
          </p:txBody>
        </p:sp>
        <p:sp>
          <p:nvSpPr>
            <p:cNvPr id="22" name="TextBox 21"/>
            <p:cNvSpPr txBox="1"/>
            <p:nvPr/>
          </p:nvSpPr>
          <p:spPr>
            <a:xfrm>
              <a:off x="5277718" y="5612293"/>
              <a:ext cx="464024" cy="369332"/>
            </a:xfrm>
            <a:prstGeom prst="rect">
              <a:avLst/>
            </a:prstGeom>
            <a:noFill/>
          </p:spPr>
          <p:txBody>
            <a:bodyPr wrap="square" rtlCol="0">
              <a:spAutoFit/>
            </a:bodyPr>
            <a:lstStyle/>
            <a:p>
              <a:r>
                <a:rPr lang="en-US" dirty="0"/>
                <a:t>9</a:t>
              </a:r>
            </a:p>
          </p:txBody>
        </p:sp>
        <p:cxnSp>
          <p:nvCxnSpPr>
            <p:cNvPr id="23" name="Straight Arrow Connector 22"/>
            <p:cNvCxnSpPr/>
            <p:nvPr/>
          </p:nvCxnSpPr>
          <p:spPr>
            <a:xfrm>
              <a:off x="5882185" y="36166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117212" y="5796852"/>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82185" y="471075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82185" y="5802573"/>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55391" y="4467544"/>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8" name="Straight Arrow Connector 27"/>
            <p:cNvCxnSpPr/>
            <p:nvPr/>
          </p:nvCxnSpPr>
          <p:spPr>
            <a:xfrm>
              <a:off x="7117212" y="4710753"/>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479351" y="3834103"/>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30" name="Rectangle 29"/>
            <p:cNvSpPr/>
            <p:nvPr/>
          </p:nvSpPr>
          <p:spPr>
            <a:xfrm>
              <a:off x="7624698" y="4467544"/>
              <a:ext cx="671086"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31" name="Rectangle 30"/>
            <p:cNvSpPr/>
            <p:nvPr/>
          </p:nvSpPr>
          <p:spPr>
            <a:xfrm>
              <a:off x="6479352" y="5571842"/>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32" name="TextBox 31"/>
            <p:cNvSpPr txBox="1"/>
            <p:nvPr/>
          </p:nvSpPr>
          <p:spPr>
            <a:xfrm rot="5400000">
              <a:off x="5211778" y="5190380"/>
              <a:ext cx="578320" cy="369332"/>
            </a:xfrm>
            <a:prstGeom prst="rect">
              <a:avLst/>
            </a:prstGeom>
            <a:noFill/>
          </p:spPr>
          <p:txBody>
            <a:bodyPr wrap="square" rtlCol="0">
              <a:spAutoFit/>
            </a:bodyPr>
            <a:lstStyle/>
            <a:p>
              <a:r>
                <a:rPr lang="mr-IN"/>
                <a:t>…</a:t>
              </a:r>
              <a:endParaRPr lang="en-US" dirty="0"/>
            </a:p>
          </p:txBody>
        </p:sp>
        <p:cxnSp>
          <p:nvCxnSpPr>
            <p:cNvPr id="33" name="Straight Arrow Connector 32"/>
            <p:cNvCxnSpPr/>
            <p:nvPr/>
          </p:nvCxnSpPr>
          <p:spPr>
            <a:xfrm flipV="1">
              <a:off x="7117212" y="4127461"/>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324943" y="4710753"/>
              <a:ext cx="368680"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906145" y="4142096"/>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640895" y="4526087"/>
              <a:ext cx="637861" cy="369332"/>
            </a:xfrm>
            <a:prstGeom prst="rect">
              <a:avLst/>
            </a:prstGeom>
            <a:noFill/>
          </p:spPr>
          <p:txBody>
            <a:bodyPr wrap="square" rtlCol="0">
              <a:spAutoFit/>
            </a:bodyPr>
            <a:lstStyle/>
            <a:p>
              <a:r>
                <a:rPr lang="en-US" dirty="0">
                  <a:solidFill>
                    <a:srgbClr val="FF0000"/>
                  </a:solidFill>
                </a:rPr>
                <a:t>NIL</a:t>
              </a:r>
            </a:p>
          </p:txBody>
        </p:sp>
        <p:sp>
          <p:nvSpPr>
            <p:cNvPr id="37" name="TextBox 36"/>
            <p:cNvSpPr txBox="1"/>
            <p:nvPr/>
          </p:nvSpPr>
          <p:spPr>
            <a:xfrm>
              <a:off x="7618248" y="3942795"/>
              <a:ext cx="637861" cy="369332"/>
            </a:xfrm>
            <a:prstGeom prst="rect">
              <a:avLst/>
            </a:prstGeom>
            <a:noFill/>
          </p:spPr>
          <p:txBody>
            <a:bodyPr wrap="square" rtlCol="0">
              <a:spAutoFit/>
            </a:bodyPr>
            <a:lstStyle/>
            <a:p>
              <a:r>
                <a:rPr lang="en-US">
                  <a:solidFill>
                    <a:srgbClr val="FF0000"/>
                  </a:solidFill>
                </a:rPr>
                <a:t>NIL</a:t>
              </a:r>
              <a:endParaRPr lang="en-US" dirty="0">
                <a:solidFill>
                  <a:srgbClr val="FF0000"/>
                </a:solidFill>
              </a:endParaRPr>
            </a:p>
          </p:txBody>
        </p:sp>
        <p:sp>
          <p:nvSpPr>
            <p:cNvPr id="38" name="TextBox 37"/>
            <p:cNvSpPr txBox="1"/>
            <p:nvPr/>
          </p:nvSpPr>
          <p:spPr>
            <a:xfrm>
              <a:off x="6455391" y="3426155"/>
              <a:ext cx="637861" cy="369332"/>
            </a:xfrm>
            <a:prstGeom prst="rect">
              <a:avLst/>
            </a:prstGeom>
            <a:noFill/>
          </p:spPr>
          <p:txBody>
            <a:bodyPr wrap="square" rtlCol="0">
              <a:spAutoFit/>
            </a:bodyPr>
            <a:lstStyle/>
            <a:p>
              <a:r>
                <a:rPr lang="en-US">
                  <a:solidFill>
                    <a:srgbClr val="FF0000"/>
                  </a:solidFill>
                </a:rPr>
                <a:t>NIL</a:t>
              </a:r>
              <a:endParaRPr lang="en-US" dirty="0">
                <a:solidFill>
                  <a:srgbClr val="FF0000"/>
                </a:solidFill>
              </a:endParaRPr>
            </a:p>
          </p:txBody>
        </p:sp>
        <p:sp>
          <p:nvSpPr>
            <p:cNvPr id="39" name="TextBox 38"/>
            <p:cNvSpPr txBox="1"/>
            <p:nvPr/>
          </p:nvSpPr>
          <p:spPr>
            <a:xfrm>
              <a:off x="7611520" y="5630684"/>
              <a:ext cx="637861" cy="369332"/>
            </a:xfrm>
            <a:prstGeom prst="rect">
              <a:avLst/>
            </a:prstGeom>
            <a:noFill/>
          </p:spPr>
          <p:txBody>
            <a:bodyPr wrap="square" rtlCol="0">
              <a:spAutoFit/>
            </a:bodyPr>
            <a:lstStyle/>
            <a:p>
              <a:r>
                <a:rPr lang="en-US">
                  <a:solidFill>
                    <a:srgbClr val="FF0000"/>
                  </a:solidFill>
                </a:rPr>
                <a:t>NIL</a:t>
              </a:r>
              <a:endParaRPr lang="en-US" dirty="0">
                <a:solidFill>
                  <a:srgbClr val="FF0000"/>
                </a:solidFill>
              </a:endParaRPr>
            </a:p>
          </p:txBody>
        </p:sp>
      </p:grpSp>
      <p:sp>
        <p:nvSpPr>
          <p:cNvPr id="41" name="TextBox 40"/>
          <p:cNvSpPr txBox="1"/>
          <p:nvPr/>
        </p:nvSpPr>
        <p:spPr>
          <a:xfrm>
            <a:off x="3998293" y="1028170"/>
            <a:ext cx="2316655" cy="2215991"/>
          </a:xfrm>
          <a:prstGeom prst="rect">
            <a:avLst/>
          </a:prstGeom>
          <a:noFill/>
        </p:spPr>
        <p:txBody>
          <a:bodyPr wrap="square" rtlCol="0">
            <a:spAutoFit/>
          </a:bodyPr>
          <a:lstStyle/>
          <a:p>
            <a:r>
              <a:rPr lang="en-US" sz="13800" dirty="0"/>
              <a:t>#</a:t>
            </a:r>
          </a:p>
        </p:txBody>
      </p:sp>
      <p:pic>
        <p:nvPicPr>
          <p:cNvPr id="42" name="Picture 41"/>
          <p:cNvPicPr>
            <a:picLocks noChangeAspect="1"/>
          </p:cNvPicPr>
          <p:nvPr/>
        </p:nvPicPr>
        <p:blipFill>
          <a:blip r:embed="rId4"/>
          <a:stretch>
            <a:fillRect/>
          </a:stretch>
        </p:blipFill>
        <p:spPr>
          <a:xfrm>
            <a:off x="3632533" y="1236496"/>
            <a:ext cx="1810341" cy="1792237"/>
          </a:xfrm>
          <a:prstGeom prst="rect">
            <a:avLst/>
          </a:prstGeom>
        </p:spPr>
      </p:pic>
    </p:spTree>
    <p:extLst>
      <p:ext uri="{BB962C8B-B14F-4D97-AF65-F5344CB8AC3E}">
        <p14:creationId xmlns:p14="http://schemas.microsoft.com/office/powerpoint/2010/main" val="18265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 families</a:t>
            </a:r>
          </a:p>
        </p:txBody>
      </p:sp>
      <p:sp>
        <p:nvSpPr>
          <p:cNvPr id="3" name="Content Placeholder 2"/>
          <p:cNvSpPr>
            <a:spLocks noGrp="1"/>
          </p:cNvSpPr>
          <p:nvPr>
            <p:ph idx="1"/>
          </p:nvPr>
        </p:nvSpPr>
        <p:spPr/>
        <p:txBody>
          <a:bodyPr/>
          <a:lstStyle/>
          <a:p>
            <a:r>
              <a:rPr lang="en-US" dirty="0"/>
              <a:t>A hash family is a collection of hash functions.</a:t>
            </a:r>
          </a:p>
        </p:txBody>
      </p:sp>
      <p:sp>
        <p:nvSpPr>
          <p:cNvPr id="4" name="Freeform 3"/>
          <p:cNvSpPr/>
          <p:nvPr/>
        </p:nvSpPr>
        <p:spPr>
          <a:xfrm rot="283342">
            <a:off x="1697092" y="2612353"/>
            <a:ext cx="6531896" cy="3792687"/>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rot="1175396">
            <a:off x="3644157" y="3790190"/>
            <a:ext cx="4332157" cy="1077218"/>
          </a:xfrm>
          <a:prstGeom prst="rect">
            <a:avLst/>
          </a:prstGeom>
          <a:noFill/>
        </p:spPr>
        <p:txBody>
          <a:bodyPr wrap="square" rtlCol="0">
            <a:spAutoFit/>
          </a:bodyPr>
          <a:lstStyle/>
          <a:p>
            <a:pPr algn="ctr"/>
            <a:r>
              <a:rPr lang="en-US" sz="3200" dirty="0">
                <a:solidFill>
                  <a:schemeClr val="bg1"/>
                </a:solidFill>
              </a:rPr>
              <a:t>All of the hash functions </a:t>
            </a:r>
            <a:r>
              <a:rPr lang="en-US" sz="3200" dirty="0" err="1">
                <a:solidFill>
                  <a:schemeClr val="bg1"/>
                </a:solidFill>
              </a:rPr>
              <a:t>h:U</a:t>
            </a:r>
            <a:r>
              <a:rPr lang="en-US" sz="3200" dirty="0">
                <a:solidFill>
                  <a:schemeClr val="bg1"/>
                </a:solidFill>
              </a:rPr>
              <a:t> →{1,</a:t>
            </a:r>
            <a:r>
              <a:rPr lang="mr-IN" sz="3200" dirty="0">
                <a:solidFill>
                  <a:schemeClr val="bg1"/>
                </a:solidFill>
              </a:rPr>
              <a:t>…</a:t>
            </a:r>
            <a:r>
              <a:rPr lang="en-US" sz="3200" dirty="0">
                <a:solidFill>
                  <a:schemeClr val="bg1"/>
                </a:solidFill>
              </a:rPr>
              <a:t>,n}</a:t>
            </a:r>
          </a:p>
        </p:txBody>
      </p:sp>
      <p:sp>
        <p:nvSpPr>
          <p:cNvPr id="6" name="TextBox 5"/>
          <p:cNvSpPr txBox="1"/>
          <p:nvPr/>
        </p:nvSpPr>
        <p:spPr>
          <a:xfrm>
            <a:off x="895936" y="5661355"/>
            <a:ext cx="2958612" cy="646331"/>
          </a:xfrm>
          <a:prstGeom prst="rect">
            <a:avLst/>
          </a:prstGeom>
          <a:noFill/>
        </p:spPr>
        <p:txBody>
          <a:bodyPr wrap="square" rtlCol="0">
            <a:spAutoFit/>
          </a:bodyPr>
          <a:lstStyle/>
          <a:p>
            <a:r>
              <a:rPr lang="en-US"/>
              <a:t>”All of the hash functions” is an example of a hash family.</a:t>
            </a:r>
          </a:p>
        </p:txBody>
      </p:sp>
    </p:spTree>
    <p:extLst>
      <p:ext uri="{BB962C8B-B14F-4D97-AF65-F5344CB8AC3E}">
        <p14:creationId xmlns:p14="http://schemas.microsoft.com/office/powerpoint/2010/main" val="1519464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650" y="151814"/>
            <a:ext cx="7886700" cy="1325563"/>
          </a:xfrm>
        </p:spPr>
        <p:txBody>
          <a:bodyPr/>
          <a:lstStyle/>
          <a:p>
            <a:r>
              <a:rPr lang="en-US" dirty="0"/>
              <a:t>Example: </a:t>
            </a:r>
            <a:br>
              <a:rPr lang="en-US" dirty="0"/>
            </a:br>
            <a:r>
              <a:rPr lang="en-US" sz="3200" dirty="0"/>
              <a:t>a smaller hash family</a:t>
            </a:r>
            <a:endParaRPr lang="en-US" dirty="0"/>
          </a:p>
        </p:txBody>
      </p:sp>
      <p:sp>
        <p:nvSpPr>
          <p:cNvPr id="3" name="Content Placeholder 2"/>
          <p:cNvSpPr>
            <a:spLocks noGrp="1"/>
          </p:cNvSpPr>
          <p:nvPr>
            <p:ph idx="1"/>
          </p:nvPr>
        </p:nvSpPr>
        <p:spPr>
          <a:xfrm>
            <a:off x="628650" y="1477377"/>
            <a:ext cx="7886700" cy="4351338"/>
          </a:xfrm>
        </p:spPr>
        <p:txBody>
          <a:bodyPr/>
          <a:lstStyle/>
          <a:p>
            <a:r>
              <a:rPr lang="en-US" dirty="0"/>
              <a:t>H = { function which returns the least sig. digit,</a:t>
            </a:r>
          </a:p>
          <a:p>
            <a:pPr marL="0" indent="0">
              <a:buNone/>
            </a:pPr>
            <a:r>
              <a:rPr lang="en-US" dirty="0"/>
              <a:t>                   function which returns the most sig. digit }</a:t>
            </a:r>
          </a:p>
          <a:p>
            <a:r>
              <a:rPr lang="en-US" dirty="0"/>
              <a:t>Pick h in H at random.</a:t>
            </a:r>
          </a:p>
        </p:txBody>
      </p:sp>
      <p:sp>
        <p:nvSpPr>
          <p:cNvPr id="4" name="Freeform 3"/>
          <p:cNvSpPr/>
          <p:nvPr/>
        </p:nvSpPr>
        <p:spPr>
          <a:xfrm rot="283342">
            <a:off x="2636467" y="3189130"/>
            <a:ext cx="6531896" cy="3792687"/>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rot="1175396">
            <a:off x="4530422" y="4451374"/>
            <a:ext cx="4332157" cy="1077218"/>
          </a:xfrm>
          <a:prstGeom prst="rect">
            <a:avLst/>
          </a:prstGeom>
          <a:noFill/>
        </p:spPr>
        <p:txBody>
          <a:bodyPr wrap="square" rtlCol="0">
            <a:spAutoFit/>
          </a:bodyPr>
          <a:lstStyle/>
          <a:p>
            <a:pPr algn="ctr"/>
            <a:r>
              <a:rPr lang="en-US" sz="3200" dirty="0">
                <a:solidFill>
                  <a:schemeClr val="bg1"/>
                </a:solidFill>
              </a:rPr>
              <a:t>All of the hash functions </a:t>
            </a:r>
            <a:r>
              <a:rPr lang="en-US" sz="3200" dirty="0" err="1">
                <a:solidFill>
                  <a:schemeClr val="bg1"/>
                </a:solidFill>
              </a:rPr>
              <a:t>h:U</a:t>
            </a:r>
            <a:r>
              <a:rPr lang="en-US" sz="3200" dirty="0">
                <a:solidFill>
                  <a:schemeClr val="bg1"/>
                </a:solidFill>
              </a:rPr>
              <a:t> →{1,</a:t>
            </a:r>
            <a:r>
              <a:rPr lang="mr-IN" sz="3200" dirty="0">
                <a:solidFill>
                  <a:schemeClr val="bg1"/>
                </a:solidFill>
              </a:rPr>
              <a:t>…</a:t>
            </a:r>
            <a:r>
              <a:rPr lang="en-US" sz="3200" dirty="0">
                <a:solidFill>
                  <a:schemeClr val="bg1"/>
                </a:solidFill>
              </a:rPr>
              <a:t>,n}</a:t>
            </a:r>
          </a:p>
        </p:txBody>
      </p:sp>
      <p:grpSp>
        <p:nvGrpSpPr>
          <p:cNvPr id="6" name="Group 5"/>
          <p:cNvGrpSpPr/>
          <p:nvPr/>
        </p:nvGrpSpPr>
        <p:grpSpPr>
          <a:xfrm>
            <a:off x="427650" y="5583778"/>
            <a:ext cx="1105836" cy="1274222"/>
            <a:chOff x="628650" y="4603505"/>
            <a:chExt cx="1602601" cy="1833560"/>
          </a:xfrm>
        </p:grpSpPr>
        <p:sp>
          <p:nvSpPr>
            <p:cNvPr id="7" name="Freeform 6"/>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p:cNvGrpSpPr/>
          <p:nvPr/>
        </p:nvGrpSpPr>
        <p:grpSpPr>
          <a:xfrm rot="18435951" flipH="1">
            <a:off x="7641615" y="3998155"/>
            <a:ext cx="958119" cy="1274222"/>
            <a:chOff x="628650" y="4603505"/>
            <a:chExt cx="1602601" cy="1833560"/>
          </a:xfrm>
          <a:solidFill>
            <a:schemeClr val="accent4">
              <a:lumMod val="60000"/>
              <a:lumOff val="40000"/>
            </a:schemeClr>
          </a:solidFill>
        </p:grpSpPr>
        <p:sp>
          <p:nvSpPr>
            <p:cNvPr id="10" name="Freeform 9"/>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grpFill/>
            <a:ln>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grpFill/>
            <a:ln w="1905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Content Placeholder 2"/>
          <p:cNvSpPr txBox="1">
            <a:spLocks/>
          </p:cNvSpPr>
          <p:nvPr/>
        </p:nvSpPr>
        <p:spPr>
          <a:xfrm>
            <a:off x="628650" y="3162060"/>
            <a:ext cx="3129768" cy="24217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Store just one bit to remember which we picked.</a:t>
            </a:r>
          </a:p>
        </p:txBody>
      </p:sp>
      <p:sp>
        <p:nvSpPr>
          <p:cNvPr id="13" name="TextBox 12"/>
          <p:cNvSpPr txBox="1"/>
          <p:nvPr/>
        </p:nvSpPr>
        <p:spPr>
          <a:xfrm>
            <a:off x="5767754" y="192995"/>
            <a:ext cx="3150033" cy="923330"/>
          </a:xfrm>
          <a:prstGeom prst="rect">
            <a:avLst/>
          </a:prstGeom>
          <a:noFill/>
        </p:spPr>
        <p:txBody>
          <a:bodyPr wrap="square" rtlCol="0">
            <a:spAutoFit/>
          </a:bodyPr>
          <a:lstStyle/>
          <a:p>
            <a:pPr algn="r"/>
            <a:r>
              <a:rPr lang="en-US" dirty="0">
                <a:solidFill>
                  <a:srgbClr val="FF0000"/>
                </a:solidFill>
              </a:rPr>
              <a:t>This is still a terrible idea!  Don’t use this example!</a:t>
            </a:r>
          </a:p>
          <a:p>
            <a:pPr algn="r"/>
            <a:r>
              <a:rPr lang="en-US" dirty="0">
                <a:solidFill>
                  <a:srgbClr val="FF0000"/>
                </a:solidFill>
              </a:rPr>
              <a:t>For pedagogical purposes only!</a:t>
            </a:r>
          </a:p>
        </p:txBody>
      </p:sp>
      <p:sp>
        <p:nvSpPr>
          <p:cNvPr id="14" name="Rectangle 13"/>
          <p:cNvSpPr/>
          <p:nvPr/>
        </p:nvSpPr>
        <p:spPr>
          <a:xfrm>
            <a:off x="816100" y="6282100"/>
            <a:ext cx="377026" cy="461665"/>
          </a:xfrm>
          <a:prstGeom prst="rect">
            <a:avLst/>
          </a:prstGeom>
        </p:spPr>
        <p:txBody>
          <a:bodyPr wrap="none">
            <a:spAutoFit/>
          </a:bodyPr>
          <a:lstStyle/>
          <a:p>
            <a:r>
              <a:rPr lang="en-US" sz="2400"/>
              <a:t>H</a:t>
            </a:r>
          </a:p>
        </p:txBody>
      </p:sp>
    </p:spTree>
    <p:extLst>
      <p:ext uri="{BB962C8B-B14F-4D97-AF65-F5344CB8AC3E}">
        <p14:creationId xmlns:p14="http://schemas.microsoft.com/office/powerpoint/2010/main" val="193139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5" y="104551"/>
            <a:ext cx="7886700" cy="1057476"/>
          </a:xfrm>
        </p:spPr>
        <p:txBody>
          <a:bodyPr>
            <a:normAutofit/>
          </a:bodyPr>
          <a:lstStyle/>
          <a:p>
            <a:r>
              <a:rPr lang="en-US" dirty="0"/>
              <a:t>The game</a:t>
            </a:r>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2171" y="4500954"/>
            <a:ext cx="2874878" cy="2464181"/>
          </a:xfrm>
          <a:prstGeom prst="rect">
            <a:avLst/>
          </a:prstGeom>
        </p:spPr>
      </p:pic>
      <p:sp>
        <p:nvSpPr>
          <p:cNvPr id="5" name="Rectangle 4"/>
          <p:cNvSpPr/>
          <p:nvPr/>
        </p:nvSpPr>
        <p:spPr>
          <a:xfrm>
            <a:off x="430048" y="3666121"/>
            <a:ext cx="727270" cy="60110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19</a:t>
            </a:r>
            <a:endParaRPr lang="en-US" dirty="0">
              <a:solidFill>
                <a:schemeClr val="tx1"/>
              </a:solidFill>
            </a:endParaRPr>
          </a:p>
        </p:txBody>
      </p:sp>
      <p:sp>
        <p:nvSpPr>
          <p:cNvPr id="6" name="Rectangle 5"/>
          <p:cNvSpPr/>
          <p:nvPr/>
        </p:nvSpPr>
        <p:spPr>
          <a:xfrm>
            <a:off x="1314274" y="3682569"/>
            <a:ext cx="681268" cy="59434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7" name="Rectangle 6"/>
          <p:cNvSpPr/>
          <p:nvPr/>
        </p:nvSpPr>
        <p:spPr>
          <a:xfrm>
            <a:off x="2160498" y="3663362"/>
            <a:ext cx="665268" cy="60661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42</a:t>
            </a:r>
            <a:endParaRPr lang="en-US" dirty="0">
              <a:solidFill>
                <a:schemeClr val="tx1"/>
              </a:solidFill>
            </a:endParaRPr>
          </a:p>
        </p:txBody>
      </p:sp>
      <p:sp>
        <p:nvSpPr>
          <p:cNvPr id="8" name="Rectangle 7"/>
          <p:cNvSpPr/>
          <p:nvPr/>
        </p:nvSpPr>
        <p:spPr>
          <a:xfrm>
            <a:off x="2949705" y="3663362"/>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mc:AlternateContent xmlns:mc="http://schemas.openxmlformats.org/markup-compatibility/2006" xmlns:a14="http://schemas.microsoft.com/office/drawing/2010/main">
        <mc:Choice Requires="a14">
          <p:sp>
            <p:nvSpPr>
              <p:cNvPr id="9" name="TextBox 8"/>
              <p:cNvSpPr txBox="1"/>
              <p:nvPr/>
            </p:nvSpPr>
            <p:spPr>
              <a:xfrm>
                <a:off x="60715" y="2092715"/>
                <a:ext cx="5269205" cy="1323439"/>
              </a:xfrm>
              <a:prstGeom prst="rect">
                <a:avLst/>
              </a:prstGeom>
              <a:noFill/>
            </p:spPr>
            <p:txBody>
              <a:bodyPr wrap="square" rtlCol="0">
                <a:spAutoFit/>
              </a:bodyPr>
              <a:lstStyle/>
              <a:p>
                <a:pPr marL="514350" indent="-514350">
                  <a:buAutoNum type="arabicPeriod"/>
                </a:pPr>
                <a:r>
                  <a:rPr lang="en-US" sz="2000" dirty="0">
                    <a:solidFill>
                      <a:schemeClr val="tx1"/>
                    </a:solidFill>
                  </a:rPr>
                  <a:t>An adversary (who knows H) chooses any n items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1</m:t>
                        </m:r>
                      </m:sub>
                    </m:sSub>
                    <m:r>
                      <a:rPr lang="en-US" sz="2000" b="0" i="1" smtClean="0">
                        <a:solidFill>
                          <a:schemeClr val="tx1"/>
                        </a:solidFill>
                        <a:latin typeface="Cambria Math"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2</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𝑛</m:t>
                        </m:r>
                      </m:sub>
                    </m:sSub>
                    <m:r>
                      <a:rPr lang="en-US" sz="2000" b="0" i="1" smtClean="0">
                        <a:solidFill>
                          <a:schemeClr val="tx1"/>
                        </a:solidFill>
                        <a:latin typeface="Cambria Math" charset="0"/>
                      </a:rPr>
                      <m:t>∈</m:t>
                    </m:r>
                    <m:r>
                      <a:rPr lang="en-US" sz="2000" b="0" i="1" smtClean="0">
                        <a:solidFill>
                          <a:schemeClr val="tx1"/>
                        </a:solidFill>
                        <a:latin typeface="Cambria Math" charset="0"/>
                      </a:rPr>
                      <m:t>𝑈</m:t>
                    </m:r>
                    <m:r>
                      <a:rPr lang="en-US" sz="2000" b="0" i="1" smtClean="0">
                        <a:solidFill>
                          <a:schemeClr val="tx1"/>
                        </a:solidFill>
                        <a:latin typeface="Cambria Math" charset="0"/>
                      </a:rPr>
                      <m:t>, </m:t>
                    </m:r>
                  </m:oMath>
                </a14:m>
                <a:r>
                  <a:rPr lang="en-US" sz="2000" dirty="0">
                    <a:solidFill>
                      <a:schemeClr val="tx1"/>
                    </a:solidFill>
                  </a:rPr>
                  <a:t>and any sequence of INSERT/DELETE/SEARCH operations on those items.</a:t>
                </a:r>
              </a:p>
            </p:txBody>
          </p:sp>
        </mc:Choice>
        <mc:Fallback xmlns="">
          <p:sp>
            <p:nvSpPr>
              <p:cNvPr id="9" name="TextBox 8"/>
              <p:cNvSpPr txBox="1">
                <a:spLocks noRot="1" noChangeAspect="1" noMove="1" noResize="1" noEditPoints="1" noAdjustHandles="1" noChangeArrowheads="1" noChangeShapeType="1" noTextEdit="1"/>
              </p:cNvSpPr>
              <p:nvPr/>
            </p:nvSpPr>
            <p:spPr>
              <a:xfrm>
                <a:off x="60715" y="2092715"/>
                <a:ext cx="5269205" cy="1323439"/>
              </a:xfrm>
              <a:prstGeom prst="rect">
                <a:avLst/>
              </a:prstGeom>
              <a:blipFill>
                <a:blip r:embed="rId3"/>
                <a:stretch>
                  <a:fillRect l="-962" t="-1905" b="-6667"/>
                </a:stretch>
              </a:blipFill>
            </p:spPr>
            <p:txBody>
              <a:bodyPr/>
              <a:lstStyle/>
              <a:p>
                <a:r>
                  <a:rPr lang="en-US">
                    <a:noFill/>
                  </a:rPr>
                  <a:t> </a:t>
                </a:r>
              </a:p>
            </p:txBody>
          </p:sp>
        </mc:Fallback>
      </mc:AlternateContent>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3977" y="1291478"/>
            <a:ext cx="1007879" cy="629142"/>
          </a:xfrm>
          <a:prstGeom prst="rect">
            <a:avLst/>
          </a:prstGeom>
        </p:spPr>
      </p:pic>
      <p:pic>
        <p:nvPicPr>
          <p:cNvPr id="12" name="Picture 11"/>
          <p:cNvPicPr>
            <a:picLocks noChangeAspect="1"/>
          </p:cNvPicPr>
          <p:nvPr/>
        </p:nvPicPr>
        <p:blipFill>
          <a:blip r:embed="rId5"/>
          <a:stretch>
            <a:fillRect/>
          </a:stretch>
        </p:blipFill>
        <p:spPr>
          <a:xfrm flipH="1">
            <a:off x="7707687" y="1066395"/>
            <a:ext cx="1529864" cy="231976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862983" y="341723"/>
                <a:ext cx="6031203" cy="1200329"/>
              </a:xfrm>
              <a:prstGeom prst="rect">
                <a:avLst/>
              </a:prstGeom>
              <a:noFill/>
            </p:spPr>
            <p:txBody>
              <a:bodyPr wrap="square" rtlCol="0">
                <a:spAutoFit/>
              </a:bodyPr>
              <a:lstStyle/>
              <a:p>
                <a:pPr marL="457200" indent="-457200">
                  <a:buFont typeface="+mj-lt"/>
                  <a:buAutoNum type="arabicPeriod" startAt="2"/>
                </a:pPr>
                <a:r>
                  <a:rPr lang="en-US" sz="2400" dirty="0">
                    <a:solidFill>
                      <a:schemeClr val="tx1"/>
                    </a:solidFill>
                  </a:rPr>
                  <a:t>You, the algorithm, chooses a </a:t>
                </a:r>
                <a:r>
                  <a:rPr lang="en-US" sz="2400" b="1" dirty="0">
                    <a:solidFill>
                      <a:schemeClr val="tx1"/>
                    </a:solidFill>
                  </a:rPr>
                  <a:t>random</a:t>
                </a:r>
                <a:r>
                  <a:rPr lang="en-US" sz="2400" dirty="0">
                    <a:solidFill>
                      <a:schemeClr val="tx1"/>
                    </a:solidFill>
                  </a:rPr>
                  <a:t> hash function </a:t>
                </a:r>
                <a14:m>
                  <m:oMath xmlns:m="http://schemas.openxmlformats.org/officeDocument/2006/math">
                    <m:r>
                      <a:rPr lang="en-US" sz="2400" b="0" i="1" smtClean="0">
                        <a:solidFill>
                          <a:schemeClr val="tx1"/>
                        </a:solidFill>
                        <a:latin typeface="Cambria Math" charset="0"/>
                      </a:rPr>
                      <m:t>h</m:t>
                    </m:r>
                    <m:r>
                      <a:rPr lang="en-US" sz="2400" b="0" i="1" smtClean="0">
                        <a:solidFill>
                          <a:schemeClr val="tx1"/>
                        </a:solidFill>
                        <a:latin typeface="Cambria Math" charset="0"/>
                      </a:rPr>
                      <m:t>:</m:t>
                    </m:r>
                    <m:r>
                      <a:rPr lang="en-US" sz="2400" b="0" i="1" smtClean="0">
                        <a:solidFill>
                          <a:schemeClr val="tx1"/>
                        </a:solidFill>
                        <a:latin typeface="Cambria Math" charset="0"/>
                      </a:rPr>
                      <m:t>𝑈</m:t>
                    </m:r>
                    <m:r>
                      <a:rPr lang="en-US" sz="2400" b="0" i="1" smtClean="0">
                        <a:solidFill>
                          <a:schemeClr val="tx1"/>
                        </a:solidFill>
                        <a:latin typeface="Cambria Math" charset="0"/>
                      </a:rPr>
                      <m:t>→</m:t>
                    </m:r>
                    <m:r>
                      <m:rPr>
                        <m:lit/>
                      </m:rPr>
                      <a:rPr lang="en-US" sz="2400" b="0" i="1" smtClean="0">
                        <a:solidFill>
                          <a:schemeClr val="tx1"/>
                        </a:solidFill>
                        <a:latin typeface="Cambria Math" charset="0"/>
                      </a:rPr>
                      <m:t>{</m:t>
                    </m:r>
                    <m:r>
                      <a:rPr lang="en-US" sz="2400" b="0" i="1" smtClean="0">
                        <a:solidFill>
                          <a:schemeClr val="tx1"/>
                        </a:solidFill>
                        <a:latin typeface="Cambria Math" charset="0"/>
                      </a:rPr>
                      <m:t>0,…, 9</m:t>
                    </m:r>
                    <m:r>
                      <m:rPr>
                        <m:lit/>
                      </m:rPr>
                      <a:rPr lang="en-US" sz="2400" b="0" i="1" smtClean="0">
                        <a:solidFill>
                          <a:schemeClr val="tx1"/>
                        </a:solidFill>
                        <a:latin typeface="Cambria Math" charset="0"/>
                      </a:rPr>
                      <m:t>}</m:t>
                    </m:r>
                  </m:oMath>
                </a14:m>
                <a:r>
                  <a:rPr lang="en-US" sz="2400" dirty="0">
                    <a:solidFill>
                      <a:schemeClr val="tx1"/>
                    </a:solidFill>
                  </a:rPr>
                  <a:t>.  Choose it randomly from H.</a:t>
                </a:r>
              </a:p>
            </p:txBody>
          </p:sp>
        </mc:Choice>
        <mc:Fallback xmlns="">
          <p:sp>
            <p:nvSpPr>
              <p:cNvPr id="13" name="TextBox 12"/>
              <p:cNvSpPr txBox="1">
                <a:spLocks noRot="1" noChangeAspect="1" noMove="1" noResize="1" noEditPoints="1" noAdjustHandles="1" noChangeArrowheads="1" noChangeShapeType="1" noTextEdit="1"/>
              </p:cNvSpPr>
              <p:nvPr/>
            </p:nvSpPr>
            <p:spPr>
              <a:xfrm>
                <a:off x="2862983" y="341723"/>
                <a:ext cx="6031203" cy="1200329"/>
              </a:xfrm>
              <a:prstGeom prst="rect">
                <a:avLst/>
              </a:prstGeom>
              <a:blipFill>
                <a:blip r:embed="rId6"/>
                <a:stretch>
                  <a:fillRect l="-1471" t="-4211" r="-1891" b="-10526"/>
                </a:stretch>
              </a:blipFill>
            </p:spPr>
            <p:txBody>
              <a:bodyPr/>
              <a:lstStyle/>
              <a:p>
                <a:r>
                  <a:rPr lang="en-US">
                    <a:noFill/>
                  </a:rPr>
                  <a:t> </a:t>
                </a:r>
              </a:p>
            </p:txBody>
          </p:sp>
        </mc:Fallback>
      </mc:AlternateContent>
      <p:sp>
        <p:nvSpPr>
          <p:cNvPr id="15" name="TextBox 14"/>
          <p:cNvSpPr txBox="1"/>
          <p:nvPr/>
        </p:nvSpPr>
        <p:spPr>
          <a:xfrm>
            <a:off x="4872251" y="3395422"/>
            <a:ext cx="4021935" cy="461665"/>
          </a:xfrm>
          <a:prstGeom prst="rect">
            <a:avLst/>
          </a:prstGeom>
          <a:noFill/>
        </p:spPr>
        <p:txBody>
          <a:bodyPr wrap="square" rtlCol="0">
            <a:spAutoFit/>
          </a:bodyPr>
          <a:lstStyle/>
          <a:p>
            <a:pPr marL="457200" indent="-457200">
              <a:buFont typeface="+mj-lt"/>
              <a:buAutoNum type="arabicPeriod" startAt="3"/>
            </a:pPr>
            <a:r>
              <a:rPr lang="en-US" sz="2400" b="1" dirty="0">
                <a:solidFill>
                  <a:schemeClr val="accent4"/>
                </a:solidFill>
              </a:rPr>
              <a:t>HASH IT OUT</a:t>
            </a:r>
          </a:p>
        </p:txBody>
      </p:sp>
      <p:sp>
        <p:nvSpPr>
          <p:cNvPr id="17" name="TextBox 16"/>
          <p:cNvSpPr txBox="1"/>
          <p:nvPr/>
        </p:nvSpPr>
        <p:spPr>
          <a:xfrm>
            <a:off x="5291366" y="4112555"/>
            <a:ext cx="464024" cy="369332"/>
          </a:xfrm>
          <a:prstGeom prst="rect">
            <a:avLst/>
          </a:prstGeom>
          <a:noFill/>
        </p:spPr>
        <p:txBody>
          <a:bodyPr wrap="square" rtlCol="0">
            <a:spAutoFit/>
          </a:bodyPr>
          <a:lstStyle/>
          <a:p>
            <a:r>
              <a:rPr lang="en-US" dirty="0"/>
              <a:t>0</a:t>
            </a:r>
          </a:p>
        </p:txBody>
      </p:sp>
      <p:sp>
        <p:nvSpPr>
          <p:cNvPr id="18" name="TextBox 17"/>
          <p:cNvSpPr txBox="1"/>
          <p:nvPr/>
        </p:nvSpPr>
        <p:spPr>
          <a:xfrm>
            <a:off x="5291366" y="4634871"/>
            <a:ext cx="464024" cy="369332"/>
          </a:xfrm>
          <a:prstGeom prst="rect">
            <a:avLst/>
          </a:prstGeom>
          <a:noFill/>
        </p:spPr>
        <p:txBody>
          <a:bodyPr wrap="square" rtlCol="0">
            <a:spAutoFit/>
          </a:bodyPr>
          <a:lstStyle/>
          <a:p>
            <a:r>
              <a:rPr lang="en-US" dirty="0"/>
              <a:t>1</a:t>
            </a:r>
          </a:p>
        </p:txBody>
      </p:sp>
      <p:sp>
        <p:nvSpPr>
          <p:cNvPr id="19" name="TextBox 18"/>
          <p:cNvSpPr txBox="1"/>
          <p:nvPr/>
        </p:nvSpPr>
        <p:spPr>
          <a:xfrm>
            <a:off x="5291366" y="5200092"/>
            <a:ext cx="464024" cy="369332"/>
          </a:xfrm>
          <a:prstGeom prst="rect">
            <a:avLst/>
          </a:prstGeom>
          <a:noFill/>
        </p:spPr>
        <p:txBody>
          <a:bodyPr wrap="square" rtlCol="0">
            <a:spAutoFit/>
          </a:bodyPr>
          <a:lstStyle/>
          <a:p>
            <a:r>
              <a:rPr lang="en-US" dirty="0"/>
              <a:t>2</a:t>
            </a:r>
          </a:p>
        </p:txBody>
      </p:sp>
      <p:sp>
        <p:nvSpPr>
          <p:cNvPr id="20" name="TextBox 19"/>
          <p:cNvSpPr txBox="1"/>
          <p:nvPr/>
        </p:nvSpPr>
        <p:spPr>
          <a:xfrm>
            <a:off x="5291366" y="6317877"/>
            <a:ext cx="464024" cy="369332"/>
          </a:xfrm>
          <a:prstGeom prst="rect">
            <a:avLst/>
          </a:prstGeom>
          <a:noFill/>
        </p:spPr>
        <p:txBody>
          <a:bodyPr wrap="square" rtlCol="0">
            <a:spAutoFit/>
          </a:bodyPr>
          <a:lstStyle/>
          <a:p>
            <a:r>
              <a:rPr lang="en-US" dirty="0"/>
              <a:t>9</a:t>
            </a:r>
          </a:p>
        </p:txBody>
      </p:sp>
      <p:cxnSp>
        <p:nvCxnSpPr>
          <p:cNvPr id="21" name="Straight Arrow Connector 20"/>
          <p:cNvCxnSpPr/>
          <p:nvPr/>
        </p:nvCxnSpPr>
        <p:spPr>
          <a:xfrm>
            <a:off x="5895833" y="432224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074225" y="4284272"/>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95833" y="65081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445077" y="6242734"/>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19</a:t>
            </a:r>
            <a:endParaRPr lang="en-US" dirty="0">
              <a:solidFill>
                <a:schemeClr val="tx1"/>
              </a:solidFill>
            </a:endParaRPr>
          </a:p>
        </p:txBody>
      </p:sp>
      <p:cxnSp>
        <p:nvCxnSpPr>
          <p:cNvPr id="26" name="Straight Arrow Connector 25"/>
          <p:cNvCxnSpPr/>
          <p:nvPr/>
        </p:nvCxnSpPr>
        <p:spPr>
          <a:xfrm>
            <a:off x="7106898" y="6529869"/>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92999" y="5074279"/>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9" name="Rectangle 28"/>
          <p:cNvSpPr/>
          <p:nvPr/>
        </p:nvSpPr>
        <p:spPr>
          <a:xfrm>
            <a:off x="8807710" y="5053704"/>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p:sp>
        <p:nvSpPr>
          <p:cNvPr id="30" name="TextBox 29"/>
          <p:cNvSpPr txBox="1"/>
          <p:nvPr/>
        </p:nvSpPr>
        <p:spPr>
          <a:xfrm rot="5400000">
            <a:off x="5225426" y="5895964"/>
            <a:ext cx="578320" cy="369332"/>
          </a:xfrm>
          <a:prstGeom prst="rect">
            <a:avLst/>
          </a:prstGeom>
          <a:noFill/>
        </p:spPr>
        <p:txBody>
          <a:bodyPr wrap="square" rtlCol="0">
            <a:spAutoFit/>
          </a:bodyPr>
          <a:lstStyle/>
          <a:p>
            <a:r>
              <a:rPr lang="mr-IN"/>
              <a:t>…</a:t>
            </a:r>
            <a:endParaRPr lang="en-US" dirty="0"/>
          </a:p>
        </p:txBody>
      </p:sp>
      <p:cxnSp>
        <p:nvCxnSpPr>
          <p:cNvPr id="31" name="Straight Arrow Connector 30"/>
          <p:cNvCxnSpPr/>
          <p:nvPr/>
        </p:nvCxnSpPr>
        <p:spPr>
          <a:xfrm flipV="1">
            <a:off x="7130860" y="5367637"/>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19793" y="5382272"/>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653525" y="5066399"/>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42</a:t>
            </a:r>
            <a:endParaRPr lang="en-US" dirty="0">
              <a:solidFill>
                <a:schemeClr val="tx1"/>
              </a:solidFill>
            </a:endParaRPr>
          </a:p>
        </p:txBody>
      </p:sp>
      <p:cxnSp>
        <p:nvCxnSpPr>
          <p:cNvPr id="37" name="Straight Arrow Connector 36"/>
          <p:cNvCxnSpPr/>
          <p:nvPr/>
        </p:nvCxnSpPr>
        <p:spPr>
          <a:xfrm flipV="1">
            <a:off x="8339393" y="5305276"/>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806397" y="3663361"/>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a:t>
            </a:r>
            <a:endParaRPr lang="en-US" dirty="0">
              <a:solidFill>
                <a:schemeClr val="tx1"/>
              </a:solidFill>
            </a:endParaRPr>
          </a:p>
        </p:txBody>
      </p:sp>
      <p:sp>
        <p:nvSpPr>
          <p:cNvPr id="41" name="Rectangle 40"/>
          <p:cNvSpPr/>
          <p:nvPr/>
        </p:nvSpPr>
        <p:spPr>
          <a:xfrm>
            <a:off x="6498593" y="4010922"/>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0</a:t>
            </a:r>
            <a:endParaRPr lang="en-US" dirty="0">
              <a:solidFill>
                <a:schemeClr val="tx1"/>
              </a:solidFill>
            </a:endParaRPr>
          </a:p>
        </p:txBody>
      </p:sp>
      <p:cxnSp>
        <p:nvCxnSpPr>
          <p:cNvPr id="42" name="Straight Arrow Connector 41"/>
          <p:cNvCxnSpPr>
            <a:stCxn id="29" idx="3"/>
          </p:cNvCxnSpPr>
          <p:nvPr/>
        </p:nvCxnSpPr>
        <p:spPr>
          <a:xfrm>
            <a:off x="9417516" y="5297212"/>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575611" y="4037489"/>
            <a:ext cx="548043" cy="2760848"/>
            <a:chOff x="5336275" y="3684896"/>
            <a:chExt cx="548043" cy="2866025"/>
          </a:xfrm>
        </p:grpSpPr>
        <p:sp>
          <p:nvSpPr>
            <p:cNvPr id="45" name="Rectangle 4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p:cNvSpPr/>
          <p:nvPr/>
        </p:nvSpPr>
        <p:spPr>
          <a:xfrm>
            <a:off x="2628339" y="5559807"/>
            <a:ext cx="2639065" cy="217847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p:txBody>
      </p:sp>
      <p:sp>
        <p:nvSpPr>
          <p:cNvPr id="57" name="Rectangle 56"/>
          <p:cNvSpPr/>
          <p:nvPr/>
        </p:nvSpPr>
        <p:spPr>
          <a:xfrm rot="20891291">
            <a:off x="3612087" y="6369976"/>
            <a:ext cx="419874" cy="3192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i</a:t>
            </a:r>
            <a:endParaRPr lang="en-US" sz="1050" dirty="0">
              <a:solidFill>
                <a:schemeClr val="tx1"/>
              </a:solidFill>
            </a:endParaRPr>
          </a:p>
        </p:txBody>
      </p:sp>
      <p:sp>
        <p:nvSpPr>
          <p:cNvPr id="58" name="Rectangle 57"/>
          <p:cNvSpPr/>
          <p:nvPr/>
        </p:nvSpPr>
        <p:spPr>
          <a:xfrm rot="1067239">
            <a:off x="4094952" y="5746207"/>
            <a:ext cx="351925" cy="4136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j</a:t>
            </a:r>
            <a:endParaRPr lang="en-US" sz="1050" dirty="0">
              <a:solidFill>
                <a:schemeClr val="tx1"/>
              </a:solidFill>
            </a:endParaRPr>
          </a:p>
        </p:txBody>
      </p:sp>
      <p:sp>
        <p:nvSpPr>
          <p:cNvPr id="59" name="Rectangle 58"/>
          <p:cNvSpPr/>
          <p:nvPr/>
        </p:nvSpPr>
        <p:spPr>
          <a:xfrm rot="19504244">
            <a:off x="2938707" y="6108806"/>
            <a:ext cx="476562" cy="41444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k</a:t>
            </a:r>
            <a:endParaRPr lang="en-US" sz="1050" dirty="0">
              <a:solidFill>
                <a:schemeClr val="tx1"/>
              </a:solidFill>
            </a:endParaRPr>
          </a:p>
        </p:txBody>
      </p:sp>
      <p:sp>
        <p:nvSpPr>
          <p:cNvPr id="61" name="TextBox 60"/>
          <p:cNvSpPr txBox="1"/>
          <p:nvPr/>
        </p:nvSpPr>
        <p:spPr>
          <a:xfrm>
            <a:off x="1314273" y="4458306"/>
            <a:ext cx="3557977" cy="923330"/>
          </a:xfrm>
          <a:prstGeom prst="rect">
            <a:avLst/>
          </a:prstGeom>
          <a:noFill/>
        </p:spPr>
        <p:txBody>
          <a:bodyPr wrap="square" rtlCol="0">
            <a:spAutoFit/>
          </a:bodyPr>
          <a:lstStyle/>
          <a:p>
            <a:r>
              <a:rPr lang="en-US" dirty="0">
                <a:solidFill>
                  <a:srgbClr val="FF0000"/>
                </a:solidFill>
              </a:rPr>
              <a:t>INSERT 19, INSERT 22, INSERT 42, INSERT 92, INSERT 0, SEARCH 42, DELETE 92, SEARCH 0, INSERT 92</a:t>
            </a:r>
          </a:p>
        </p:txBody>
      </p:sp>
      <p:sp>
        <p:nvSpPr>
          <p:cNvPr id="3" name="TextBox 2"/>
          <p:cNvSpPr txBox="1"/>
          <p:nvPr/>
        </p:nvSpPr>
        <p:spPr>
          <a:xfrm>
            <a:off x="7061396" y="3512695"/>
            <a:ext cx="1336430" cy="369332"/>
          </a:xfrm>
          <a:prstGeom prst="rect">
            <a:avLst/>
          </a:prstGeom>
          <a:noFill/>
        </p:spPr>
        <p:txBody>
          <a:bodyPr wrap="square" rtlCol="0">
            <a:spAutoFit/>
          </a:bodyPr>
          <a:lstStyle/>
          <a:p>
            <a:r>
              <a:rPr lang="en-US"/>
              <a:t>#</a:t>
            </a:r>
            <a:r>
              <a:rPr lang="en-US" dirty="0" err="1"/>
              <a:t>hashpuns</a:t>
            </a:r>
            <a:endParaRPr lang="en-US" dirty="0"/>
          </a:p>
        </p:txBody>
      </p:sp>
      <p:sp>
        <p:nvSpPr>
          <p:cNvPr id="11" name="TextBox 10"/>
          <p:cNvSpPr txBox="1"/>
          <p:nvPr/>
        </p:nvSpPr>
        <p:spPr>
          <a:xfrm>
            <a:off x="280401" y="838789"/>
            <a:ext cx="5165163" cy="923330"/>
          </a:xfrm>
          <a:prstGeom prst="rect">
            <a:avLst/>
          </a:prstGeom>
          <a:noFill/>
        </p:spPr>
        <p:txBody>
          <a:bodyPr wrap="square" rtlCol="0">
            <a:spAutoFit/>
          </a:bodyPr>
          <a:lstStyle/>
          <a:p>
            <a:r>
              <a:rPr lang="en-US" dirty="0">
                <a:solidFill>
                  <a:srgbClr val="7030A0"/>
                </a:solidFill>
              </a:rPr>
              <a:t>h</a:t>
            </a:r>
            <a:r>
              <a:rPr lang="en-US" baseline="-25000" dirty="0">
                <a:solidFill>
                  <a:srgbClr val="7030A0"/>
                </a:solidFill>
              </a:rPr>
              <a:t>0</a:t>
            </a:r>
            <a:r>
              <a:rPr lang="en-US" dirty="0">
                <a:solidFill>
                  <a:srgbClr val="7030A0"/>
                </a:solidFill>
              </a:rPr>
              <a:t> =  </a:t>
            </a:r>
            <a:r>
              <a:rPr lang="en-US" dirty="0" err="1">
                <a:solidFill>
                  <a:srgbClr val="7030A0"/>
                </a:solidFill>
              </a:rPr>
              <a:t>Most_significant_digit</a:t>
            </a:r>
            <a:endParaRPr lang="en-US" dirty="0">
              <a:solidFill>
                <a:srgbClr val="7030A0"/>
              </a:solidFill>
            </a:endParaRPr>
          </a:p>
          <a:p>
            <a:r>
              <a:rPr lang="en-US" dirty="0">
                <a:solidFill>
                  <a:srgbClr val="7030A0"/>
                </a:solidFill>
              </a:rPr>
              <a:t>h</a:t>
            </a:r>
            <a:r>
              <a:rPr lang="en-US" baseline="-25000" dirty="0">
                <a:solidFill>
                  <a:srgbClr val="7030A0"/>
                </a:solidFill>
              </a:rPr>
              <a:t>1</a:t>
            </a:r>
            <a:r>
              <a:rPr lang="en-US" dirty="0">
                <a:solidFill>
                  <a:srgbClr val="7030A0"/>
                </a:solidFill>
              </a:rPr>
              <a:t> = </a:t>
            </a:r>
            <a:r>
              <a:rPr lang="en-US" dirty="0" err="1">
                <a:solidFill>
                  <a:srgbClr val="7030A0"/>
                </a:solidFill>
              </a:rPr>
              <a:t>Least_significant_digit</a:t>
            </a:r>
            <a:endParaRPr lang="en-US" dirty="0">
              <a:solidFill>
                <a:srgbClr val="7030A0"/>
              </a:solidFill>
            </a:endParaRPr>
          </a:p>
          <a:p>
            <a:r>
              <a:rPr lang="en-US" dirty="0">
                <a:solidFill>
                  <a:srgbClr val="7030A0"/>
                </a:solidFill>
              </a:rPr>
              <a:t>H = {h</a:t>
            </a:r>
            <a:r>
              <a:rPr lang="en-US" baseline="-25000" dirty="0">
                <a:solidFill>
                  <a:srgbClr val="7030A0"/>
                </a:solidFill>
              </a:rPr>
              <a:t>0</a:t>
            </a:r>
            <a:r>
              <a:rPr lang="en-US" dirty="0">
                <a:solidFill>
                  <a:srgbClr val="7030A0"/>
                </a:solidFill>
              </a:rPr>
              <a:t>, h</a:t>
            </a:r>
            <a:r>
              <a:rPr lang="en-US" baseline="-25000" dirty="0">
                <a:solidFill>
                  <a:srgbClr val="7030A0"/>
                </a:solidFill>
              </a:rPr>
              <a:t>1</a:t>
            </a:r>
            <a:r>
              <a:rPr lang="en-US" dirty="0">
                <a:solidFill>
                  <a:srgbClr val="7030A0"/>
                </a:solidFill>
              </a:rPr>
              <a:t>}</a:t>
            </a:r>
          </a:p>
        </p:txBody>
      </p:sp>
      <p:sp>
        <p:nvSpPr>
          <p:cNvPr id="14" name="TextBox 13"/>
          <p:cNvSpPr txBox="1"/>
          <p:nvPr/>
        </p:nvSpPr>
        <p:spPr>
          <a:xfrm>
            <a:off x="5528064" y="1857581"/>
            <a:ext cx="2209832" cy="584775"/>
          </a:xfrm>
          <a:prstGeom prst="rect">
            <a:avLst/>
          </a:prstGeom>
          <a:noFill/>
        </p:spPr>
        <p:txBody>
          <a:bodyPr wrap="square" rtlCol="0">
            <a:spAutoFit/>
          </a:bodyPr>
          <a:lstStyle/>
          <a:p>
            <a:pPr algn="r"/>
            <a:r>
              <a:rPr lang="en-US" sz="3200" dirty="0"/>
              <a:t>I picked h</a:t>
            </a:r>
            <a:r>
              <a:rPr lang="en-US" sz="3200" baseline="-25000" dirty="0"/>
              <a:t>1</a:t>
            </a:r>
            <a:endParaRPr lang="en-US" sz="3200" dirty="0"/>
          </a:p>
        </p:txBody>
      </p:sp>
    </p:spTree>
    <p:extLst>
      <p:ext uri="{BB962C8B-B14F-4D97-AF65-F5344CB8AC3E}">
        <p14:creationId xmlns:p14="http://schemas.microsoft.com/office/powerpoint/2010/main" val="137051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 calcmode="lin" valueType="num">
                                      <p:cBhvr>
                                        <p:cTn id="41" dur="500" fill="hold"/>
                                        <p:tgtEl>
                                          <p:spTgt spid="10"/>
                                        </p:tgtEl>
                                        <p:attrNameLst>
                                          <p:attrName>style.rotation</p:attrName>
                                        </p:attrNameLst>
                                      </p:cBhvr>
                                      <p:tavLst>
                                        <p:tav tm="0">
                                          <p:val>
                                            <p:fltVal val="360"/>
                                          </p:val>
                                        </p:tav>
                                        <p:tav tm="100000">
                                          <p:val>
                                            <p:fltVal val="0"/>
                                          </p:val>
                                        </p:tav>
                                      </p:tavLst>
                                    </p:anim>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3" grpId="0"/>
      <p:bldP spid="15" grpId="0"/>
      <p:bldP spid="17" grpId="0"/>
      <p:bldP spid="18" grpId="0"/>
      <p:bldP spid="19" grpId="0"/>
      <p:bldP spid="20" grpId="0"/>
      <p:bldP spid="25" grpId="0" animBg="1"/>
      <p:bldP spid="27" grpId="0" animBg="1"/>
      <p:bldP spid="29" grpId="0" animBg="1"/>
      <p:bldP spid="30" grpId="0"/>
      <p:bldP spid="36" grpId="0" animBg="1"/>
      <p:bldP spid="40" grpId="0" animBg="1"/>
      <p:bldP spid="41" grpId="0" animBg="1"/>
      <p:bldP spid="56" grpId="0" animBg="1"/>
      <p:bldP spid="57" grpId="0" animBg="1"/>
      <p:bldP spid="58" grpId="0" animBg="1"/>
      <p:bldP spid="59" grpId="0" animBg="1"/>
      <p:bldP spid="61" grpId="0"/>
      <p:bldP spid="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BCD5-8DB4-B542-9E85-6AC5A012A680}"/>
              </a:ext>
            </a:extLst>
          </p:cNvPr>
          <p:cNvSpPr>
            <a:spLocks noGrp="1"/>
          </p:cNvSpPr>
          <p:nvPr>
            <p:ph type="title"/>
          </p:nvPr>
        </p:nvSpPr>
        <p:spPr/>
        <p:txBody>
          <a:bodyPr/>
          <a:lstStyle/>
          <a:p>
            <a:r>
              <a:rPr lang="en-US" dirty="0"/>
              <a:t>This is not a very good hash family</a:t>
            </a:r>
          </a:p>
        </p:txBody>
      </p:sp>
      <p:sp>
        <p:nvSpPr>
          <p:cNvPr id="3" name="Content Placeholder 2">
            <a:extLst>
              <a:ext uri="{FF2B5EF4-FFF2-40B4-BE49-F238E27FC236}">
                <a16:creationId xmlns:a16="http://schemas.microsoft.com/office/drawing/2014/main" id="{31F510A8-4E0E-F243-BE89-180F75333596}"/>
              </a:ext>
            </a:extLst>
          </p:cNvPr>
          <p:cNvSpPr>
            <a:spLocks noGrp="1"/>
          </p:cNvSpPr>
          <p:nvPr>
            <p:ph idx="1"/>
          </p:nvPr>
        </p:nvSpPr>
        <p:spPr/>
        <p:txBody>
          <a:bodyPr/>
          <a:lstStyle/>
          <a:p>
            <a:r>
              <a:rPr lang="en-US" dirty="0"/>
              <a:t>H = { function which returns least sig. digit,</a:t>
            </a:r>
          </a:p>
          <a:p>
            <a:pPr marL="0" indent="0">
              <a:buNone/>
            </a:pPr>
            <a:r>
              <a:rPr lang="en-US" dirty="0"/>
              <a:t>              function which returns most sig. digit }</a:t>
            </a:r>
          </a:p>
          <a:p>
            <a:r>
              <a:rPr lang="en-US" dirty="0"/>
              <a:t>On the previous slide, the adversary could have been a lot more adversarial…</a:t>
            </a:r>
          </a:p>
        </p:txBody>
      </p:sp>
    </p:spTree>
    <p:extLst>
      <p:ext uri="{BB962C8B-B14F-4D97-AF65-F5344CB8AC3E}">
        <p14:creationId xmlns:p14="http://schemas.microsoft.com/office/powerpoint/2010/main" val="411014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5" y="104551"/>
            <a:ext cx="7886700" cy="1057476"/>
          </a:xfrm>
        </p:spPr>
        <p:txBody>
          <a:bodyPr>
            <a:normAutofit/>
          </a:bodyPr>
          <a:lstStyle/>
          <a:p>
            <a:r>
              <a:rPr lang="en-US" dirty="0"/>
              <a:t>The game</a:t>
            </a:r>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2171" y="4500954"/>
            <a:ext cx="2874878" cy="246418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0715" y="2092715"/>
                <a:ext cx="5269205" cy="1323439"/>
              </a:xfrm>
              <a:prstGeom prst="rect">
                <a:avLst/>
              </a:prstGeom>
              <a:noFill/>
            </p:spPr>
            <p:txBody>
              <a:bodyPr wrap="square" rtlCol="0">
                <a:spAutoFit/>
              </a:bodyPr>
              <a:lstStyle/>
              <a:p>
                <a:pPr marL="514350" indent="-514350">
                  <a:buAutoNum type="arabicPeriod"/>
                </a:pPr>
                <a:r>
                  <a:rPr lang="en-US" sz="2000" dirty="0">
                    <a:solidFill>
                      <a:schemeClr val="tx1"/>
                    </a:solidFill>
                  </a:rPr>
                  <a:t>An adversary (who knows H) chooses any n items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1</m:t>
                        </m:r>
                      </m:sub>
                    </m:sSub>
                    <m:r>
                      <a:rPr lang="en-US" sz="2000" b="0" i="1" smtClean="0">
                        <a:solidFill>
                          <a:schemeClr val="tx1"/>
                        </a:solidFill>
                        <a:latin typeface="Cambria Math"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2</m:t>
                        </m:r>
                      </m:sub>
                    </m:sSub>
                    <m:r>
                      <a:rPr lang="en-US" sz="2000" b="0" i="1" smtClean="0">
                        <a:solidFill>
                          <a:schemeClr val="tx1"/>
                        </a:solidFill>
                        <a:latin typeface="Cambria Math" charset="0"/>
                      </a:rPr>
                      <m:t>,…, </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𝑢</m:t>
                        </m:r>
                      </m:e>
                      <m:sub>
                        <m:r>
                          <a:rPr lang="en-US" sz="2000" b="0" i="1" smtClean="0">
                            <a:solidFill>
                              <a:schemeClr val="tx1"/>
                            </a:solidFill>
                            <a:latin typeface="Cambria Math" charset="0"/>
                          </a:rPr>
                          <m:t>𝑛</m:t>
                        </m:r>
                      </m:sub>
                    </m:sSub>
                    <m:r>
                      <a:rPr lang="en-US" sz="2000" b="0" i="1" smtClean="0">
                        <a:solidFill>
                          <a:schemeClr val="tx1"/>
                        </a:solidFill>
                        <a:latin typeface="Cambria Math" charset="0"/>
                      </a:rPr>
                      <m:t>∈</m:t>
                    </m:r>
                    <m:r>
                      <a:rPr lang="en-US" sz="2000" b="0" i="1" smtClean="0">
                        <a:solidFill>
                          <a:schemeClr val="tx1"/>
                        </a:solidFill>
                        <a:latin typeface="Cambria Math" charset="0"/>
                      </a:rPr>
                      <m:t>𝑈</m:t>
                    </m:r>
                    <m:r>
                      <a:rPr lang="en-US" sz="2000" b="0" i="1" smtClean="0">
                        <a:solidFill>
                          <a:schemeClr val="tx1"/>
                        </a:solidFill>
                        <a:latin typeface="Cambria Math" charset="0"/>
                      </a:rPr>
                      <m:t>, </m:t>
                    </m:r>
                  </m:oMath>
                </a14:m>
                <a:r>
                  <a:rPr lang="en-US" sz="2000" dirty="0">
                    <a:solidFill>
                      <a:schemeClr val="tx1"/>
                    </a:solidFill>
                  </a:rPr>
                  <a:t>and any sequence of INSERT/DELETE/SEARCH operations on those items.</a:t>
                </a:r>
              </a:p>
            </p:txBody>
          </p:sp>
        </mc:Choice>
        <mc:Fallback xmlns="">
          <p:sp>
            <p:nvSpPr>
              <p:cNvPr id="9" name="TextBox 8"/>
              <p:cNvSpPr txBox="1">
                <a:spLocks noRot="1" noChangeAspect="1" noMove="1" noResize="1" noEditPoints="1" noAdjustHandles="1" noChangeArrowheads="1" noChangeShapeType="1" noTextEdit="1"/>
              </p:cNvSpPr>
              <p:nvPr/>
            </p:nvSpPr>
            <p:spPr>
              <a:xfrm>
                <a:off x="60715" y="2092715"/>
                <a:ext cx="5269205" cy="1323439"/>
              </a:xfrm>
              <a:prstGeom prst="rect">
                <a:avLst/>
              </a:prstGeom>
              <a:blipFill>
                <a:blip r:embed="rId3"/>
                <a:stretch>
                  <a:fillRect l="-962" t="-1905" b="-6667"/>
                </a:stretch>
              </a:blipFill>
            </p:spPr>
            <p:txBody>
              <a:bodyPr/>
              <a:lstStyle/>
              <a:p>
                <a:r>
                  <a:rPr lang="en-US">
                    <a:noFill/>
                  </a:rPr>
                  <a:t> </a:t>
                </a:r>
              </a:p>
            </p:txBody>
          </p:sp>
        </mc:Fallback>
      </mc:AlternateContent>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3977" y="1291478"/>
            <a:ext cx="1007879" cy="629142"/>
          </a:xfrm>
          <a:prstGeom prst="rect">
            <a:avLst/>
          </a:prstGeom>
        </p:spPr>
      </p:pic>
      <p:pic>
        <p:nvPicPr>
          <p:cNvPr id="12" name="Picture 11"/>
          <p:cNvPicPr>
            <a:picLocks noChangeAspect="1"/>
          </p:cNvPicPr>
          <p:nvPr/>
        </p:nvPicPr>
        <p:blipFill>
          <a:blip r:embed="rId5"/>
          <a:stretch>
            <a:fillRect/>
          </a:stretch>
        </p:blipFill>
        <p:spPr>
          <a:xfrm flipH="1">
            <a:off x="7707687" y="1066395"/>
            <a:ext cx="1529864" cy="231976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862983" y="341723"/>
                <a:ext cx="6031203" cy="1200329"/>
              </a:xfrm>
              <a:prstGeom prst="rect">
                <a:avLst/>
              </a:prstGeom>
              <a:noFill/>
            </p:spPr>
            <p:txBody>
              <a:bodyPr wrap="square" rtlCol="0">
                <a:spAutoFit/>
              </a:bodyPr>
              <a:lstStyle/>
              <a:p>
                <a:pPr marL="457200" indent="-457200">
                  <a:buFont typeface="+mj-lt"/>
                  <a:buAutoNum type="arabicPeriod" startAt="2"/>
                </a:pPr>
                <a:r>
                  <a:rPr lang="en-US" sz="2400" dirty="0">
                    <a:solidFill>
                      <a:sysClr val="windowText" lastClr="000000"/>
                    </a:solidFill>
                  </a:rPr>
                  <a:t>You, the algorithm, chooses a </a:t>
                </a:r>
                <a:r>
                  <a:rPr lang="en-US" sz="2400" b="1" dirty="0">
                    <a:solidFill>
                      <a:sysClr val="windowText" lastClr="000000"/>
                    </a:solidFill>
                  </a:rPr>
                  <a:t>random</a:t>
                </a:r>
                <a:r>
                  <a:rPr lang="en-US" sz="2400" dirty="0">
                    <a:solidFill>
                      <a:sysClr val="windowText" lastClr="000000"/>
                    </a:solidFill>
                  </a:rPr>
                  <a:t> hash function </a:t>
                </a:r>
                <a14:m>
                  <m:oMath xmlns:m="http://schemas.openxmlformats.org/officeDocument/2006/math">
                    <m:r>
                      <a:rPr lang="en-US" sz="2400" b="0" i="1" smtClean="0">
                        <a:solidFill>
                          <a:sysClr val="windowText" lastClr="000000"/>
                        </a:solidFill>
                        <a:latin typeface="Cambria Math" charset="0"/>
                      </a:rPr>
                      <m:t>h</m:t>
                    </m:r>
                    <m:r>
                      <a:rPr lang="en-US" sz="2400" b="0" i="1" smtClean="0">
                        <a:solidFill>
                          <a:sysClr val="windowText" lastClr="000000"/>
                        </a:solidFill>
                        <a:latin typeface="Cambria Math" charset="0"/>
                      </a:rPr>
                      <m:t>:</m:t>
                    </m:r>
                    <m:r>
                      <a:rPr lang="en-US" sz="2400" b="0" i="1" smtClean="0">
                        <a:solidFill>
                          <a:sysClr val="windowText" lastClr="000000"/>
                        </a:solidFill>
                        <a:latin typeface="Cambria Math" charset="0"/>
                      </a:rPr>
                      <m:t>𝑈</m:t>
                    </m:r>
                    <m:r>
                      <a:rPr lang="en-US" sz="2400" b="0" i="1" smtClean="0">
                        <a:solidFill>
                          <a:sysClr val="windowText" lastClr="000000"/>
                        </a:solidFill>
                        <a:latin typeface="Cambria Math" charset="0"/>
                      </a:rPr>
                      <m:t>→</m:t>
                    </m:r>
                    <m:r>
                      <m:rPr>
                        <m:lit/>
                      </m:rPr>
                      <a:rPr lang="en-US" sz="2400" b="0" i="1" smtClean="0">
                        <a:solidFill>
                          <a:sysClr val="windowText" lastClr="000000"/>
                        </a:solidFill>
                        <a:latin typeface="Cambria Math" charset="0"/>
                      </a:rPr>
                      <m:t>{</m:t>
                    </m:r>
                    <m:r>
                      <a:rPr lang="en-US" sz="2400" b="0" i="1" smtClean="0">
                        <a:solidFill>
                          <a:sysClr val="windowText" lastClr="000000"/>
                        </a:solidFill>
                        <a:latin typeface="Cambria Math" charset="0"/>
                      </a:rPr>
                      <m:t>0,…, 9</m:t>
                    </m:r>
                    <m:r>
                      <m:rPr>
                        <m:lit/>
                      </m:rPr>
                      <a:rPr lang="en-US" sz="2400" b="0" i="1" smtClean="0">
                        <a:solidFill>
                          <a:sysClr val="windowText" lastClr="000000"/>
                        </a:solidFill>
                        <a:latin typeface="Cambria Math" charset="0"/>
                      </a:rPr>
                      <m:t>}</m:t>
                    </m:r>
                  </m:oMath>
                </a14:m>
                <a:r>
                  <a:rPr lang="en-US" sz="2400" dirty="0">
                    <a:solidFill>
                      <a:sysClr val="windowText" lastClr="000000"/>
                    </a:solidFill>
                  </a:rPr>
                  <a:t>.  Choose it randomly from H.</a:t>
                </a:r>
              </a:p>
            </p:txBody>
          </p:sp>
        </mc:Choice>
        <mc:Fallback xmlns="">
          <p:sp>
            <p:nvSpPr>
              <p:cNvPr id="13" name="TextBox 12"/>
              <p:cNvSpPr txBox="1">
                <a:spLocks noRot="1" noChangeAspect="1" noMove="1" noResize="1" noEditPoints="1" noAdjustHandles="1" noChangeArrowheads="1" noChangeShapeType="1" noTextEdit="1"/>
              </p:cNvSpPr>
              <p:nvPr/>
            </p:nvSpPr>
            <p:spPr>
              <a:xfrm>
                <a:off x="2862983" y="341723"/>
                <a:ext cx="6031203" cy="1200329"/>
              </a:xfrm>
              <a:prstGeom prst="rect">
                <a:avLst/>
              </a:prstGeom>
              <a:blipFill>
                <a:blip r:embed="rId6"/>
                <a:stretch>
                  <a:fillRect l="-1471" t="-4211" r="-1891" b="-10526"/>
                </a:stretch>
              </a:blipFill>
            </p:spPr>
            <p:txBody>
              <a:bodyPr/>
              <a:lstStyle/>
              <a:p>
                <a:r>
                  <a:rPr lang="en-US">
                    <a:noFill/>
                  </a:rPr>
                  <a:t> </a:t>
                </a:r>
              </a:p>
            </p:txBody>
          </p:sp>
        </mc:Fallback>
      </mc:AlternateContent>
      <p:sp>
        <p:nvSpPr>
          <p:cNvPr id="15" name="TextBox 14"/>
          <p:cNvSpPr txBox="1"/>
          <p:nvPr/>
        </p:nvSpPr>
        <p:spPr>
          <a:xfrm>
            <a:off x="4872251" y="3395422"/>
            <a:ext cx="4021935" cy="461665"/>
          </a:xfrm>
          <a:prstGeom prst="rect">
            <a:avLst/>
          </a:prstGeom>
          <a:noFill/>
        </p:spPr>
        <p:txBody>
          <a:bodyPr wrap="square" rtlCol="0">
            <a:spAutoFit/>
          </a:bodyPr>
          <a:lstStyle/>
          <a:p>
            <a:pPr marL="457200" indent="-457200">
              <a:buFont typeface="+mj-lt"/>
              <a:buAutoNum type="arabicPeriod" startAt="3"/>
            </a:pPr>
            <a:r>
              <a:rPr lang="en-US" sz="2400" b="1" dirty="0"/>
              <a:t>HASH IT OUT</a:t>
            </a:r>
          </a:p>
        </p:txBody>
      </p:sp>
      <p:sp>
        <p:nvSpPr>
          <p:cNvPr id="17" name="TextBox 16"/>
          <p:cNvSpPr txBox="1"/>
          <p:nvPr/>
        </p:nvSpPr>
        <p:spPr>
          <a:xfrm>
            <a:off x="5291366" y="4112555"/>
            <a:ext cx="464024" cy="369332"/>
          </a:xfrm>
          <a:prstGeom prst="rect">
            <a:avLst/>
          </a:prstGeom>
          <a:noFill/>
        </p:spPr>
        <p:txBody>
          <a:bodyPr wrap="square" rtlCol="0">
            <a:spAutoFit/>
          </a:bodyPr>
          <a:lstStyle/>
          <a:p>
            <a:r>
              <a:rPr lang="en-US" dirty="0"/>
              <a:t>0</a:t>
            </a:r>
          </a:p>
        </p:txBody>
      </p:sp>
      <p:sp>
        <p:nvSpPr>
          <p:cNvPr id="18" name="TextBox 17"/>
          <p:cNvSpPr txBox="1"/>
          <p:nvPr/>
        </p:nvSpPr>
        <p:spPr>
          <a:xfrm>
            <a:off x="5291366" y="4634871"/>
            <a:ext cx="464024" cy="369332"/>
          </a:xfrm>
          <a:prstGeom prst="rect">
            <a:avLst/>
          </a:prstGeom>
          <a:noFill/>
        </p:spPr>
        <p:txBody>
          <a:bodyPr wrap="square" rtlCol="0">
            <a:spAutoFit/>
          </a:bodyPr>
          <a:lstStyle/>
          <a:p>
            <a:r>
              <a:rPr lang="en-US" dirty="0"/>
              <a:t>1</a:t>
            </a:r>
          </a:p>
        </p:txBody>
      </p:sp>
      <p:sp>
        <p:nvSpPr>
          <p:cNvPr id="19" name="TextBox 18"/>
          <p:cNvSpPr txBox="1"/>
          <p:nvPr/>
        </p:nvSpPr>
        <p:spPr>
          <a:xfrm>
            <a:off x="5291366" y="5200092"/>
            <a:ext cx="464024" cy="369332"/>
          </a:xfrm>
          <a:prstGeom prst="rect">
            <a:avLst/>
          </a:prstGeom>
          <a:noFill/>
        </p:spPr>
        <p:txBody>
          <a:bodyPr wrap="square" rtlCol="0">
            <a:spAutoFit/>
          </a:bodyPr>
          <a:lstStyle/>
          <a:p>
            <a:r>
              <a:rPr lang="en-US" dirty="0"/>
              <a:t>2</a:t>
            </a:r>
          </a:p>
        </p:txBody>
      </p:sp>
      <p:sp>
        <p:nvSpPr>
          <p:cNvPr id="20" name="TextBox 19"/>
          <p:cNvSpPr txBox="1"/>
          <p:nvPr/>
        </p:nvSpPr>
        <p:spPr>
          <a:xfrm>
            <a:off x="5291366" y="6317877"/>
            <a:ext cx="464024" cy="369332"/>
          </a:xfrm>
          <a:prstGeom prst="rect">
            <a:avLst/>
          </a:prstGeom>
          <a:noFill/>
        </p:spPr>
        <p:txBody>
          <a:bodyPr wrap="square" rtlCol="0">
            <a:spAutoFit/>
          </a:bodyPr>
          <a:lstStyle/>
          <a:p>
            <a:r>
              <a:rPr lang="en-US" dirty="0"/>
              <a:t>9</a:t>
            </a:r>
          </a:p>
        </p:txBody>
      </p:sp>
      <p:sp>
        <p:nvSpPr>
          <p:cNvPr id="27" name="Rectangle 26"/>
          <p:cNvSpPr/>
          <p:nvPr/>
        </p:nvSpPr>
        <p:spPr>
          <a:xfrm>
            <a:off x="6452510" y="4593635"/>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11</a:t>
            </a:r>
            <a:endParaRPr lang="en-US" dirty="0">
              <a:solidFill>
                <a:schemeClr val="tx1"/>
              </a:solidFill>
            </a:endParaRPr>
          </a:p>
        </p:txBody>
      </p:sp>
      <p:sp>
        <p:nvSpPr>
          <p:cNvPr id="30" name="TextBox 29"/>
          <p:cNvSpPr txBox="1"/>
          <p:nvPr/>
        </p:nvSpPr>
        <p:spPr>
          <a:xfrm rot="5400000">
            <a:off x="5225426" y="5895964"/>
            <a:ext cx="578320" cy="369332"/>
          </a:xfrm>
          <a:prstGeom prst="rect">
            <a:avLst/>
          </a:prstGeom>
          <a:noFill/>
        </p:spPr>
        <p:txBody>
          <a:bodyPr wrap="square" rtlCol="0">
            <a:spAutoFit/>
          </a:bodyPr>
          <a:lstStyle/>
          <a:p>
            <a:r>
              <a:rPr lang="mr-IN"/>
              <a:t>…</a:t>
            </a:r>
            <a:endParaRPr lang="en-US" dirty="0"/>
          </a:p>
        </p:txBody>
      </p:sp>
      <p:cxnSp>
        <p:nvCxnSpPr>
          <p:cNvPr id="31" name="Straight Arrow Connector 30"/>
          <p:cNvCxnSpPr/>
          <p:nvPr/>
        </p:nvCxnSpPr>
        <p:spPr>
          <a:xfrm flipV="1">
            <a:off x="7111268" y="4867191"/>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878584" y="4874508"/>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7511012" y="4544908"/>
            <a:ext cx="787201"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101</a:t>
            </a:r>
            <a:endParaRPr lang="en-US" sz="1600" dirty="0">
              <a:solidFill>
                <a:schemeClr val="tx1"/>
              </a:solidFill>
            </a:endParaRPr>
          </a:p>
        </p:txBody>
      </p:sp>
      <p:cxnSp>
        <p:nvCxnSpPr>
          <p:cNvPr id="37" name="Straight Arrow Connector 36"/>
          <p:cNvCxnSpPr/>
          <p:nvPr/>
        </p:nvCxnSpPr>
        <p:spPr>
          <a:xfrm>
            <a:off x="8306674" y="4796195"/>
            <a:ext cx="393102" cy="31017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9417516" y="5297212"/>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575611" y="4037489"/>
            <a:ext cx="548043" cy="2760848"/>
            <a:chOff x="5336275" y="3684896"/>
            <a:chExt cx="548043" cy="2866025"/>
          </a:xfrm>
        </p:grpSpPr>
        <p:sp>
          <p:nvSpPr>
            <p:cNvPr id="45" name="Rectangle 4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p:cNvSpPr/>
          <p:nvPr/>
        </p:nvSpPr>
        <p:spPr>
          <a:xfrm>
            <a:off x="2628339" y="5559807"/>
            <a:ext cx="2639065" cy="217847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p:txBody>
      </p:sp>
      <p:sp>
        <p:nvSpPr>
          <p:cNvPr id="57" name="Rectangle 56"/>
          <p:cNvSpPr/>
          <p:nvPr/>
        </p:nvSpPr>
        <p:spPr>
          <a:xfrm rot="20891291">
            <a:off x="3612087" y="6369976"/>
            <a:ext cx="419874" cy="3192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i</a:t>
            </a:r>
            <a:endParaRPr lang="en-US" sz="1050" dirty="0">
              <a:solidFill>
                <a:schemeClr val="tx1"/>
              </a:solidFill>
            </a:endParaRPr>
          </a:p>
        </p:txBody>
      </p:sp>
      <p:sp>
        <p:nvSpPr>
          <p:cNvPr id="58" name="Rectangle 57"/>
          <p:cNvSpPr/>
          <p:nvPr/>
        </p:nvSpPr>
        <p:spPr>
          <a:xfrm rot="1067239">
            <a:off x="4094952" y="5746207"/>
            <a:ext cx="351925" cy="4136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j</a:t>
            </a:r>
            <a:endParaRPr lang="en-US" sz="1050" dirty="0">
              <a:solidFill>
                <a:schemeClr val="tx1"/>
              </a:solidFill>
            </a:endParaRPr>
          </a:p>
        </p:txBody>
      </p:sp>
      <p:sp>
        <p:nvSpPr>
          <p:cNvPr id="59" name="Rectangle 58"/>
          <p:cNvSpPr/>
          <p:nvPr/>
        </p:nvSpPr>
        <p:spPr>
          <a:xfrm rot="19504244">
            <a:off x="2938707" y="6108806"/>
            <a:ext cx="476562" cy="41444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k</a:t>
            </a:r>
            <a:endParaRPr lang="en-US" sz="1050" dirty="0">
              <a:solidFill>
                <a:schemeClr val="tx1"/>
              </a:solidFill>
            </a:endParaRPr>
          </a:p>
        </p:txBody>
      </p:sp>
      <p:sp>
        <p:nvSpPr>
          <p:cNvPr id="3" name="TextBox 2"/>
          <p:cNvSpPr txBox="1"/>
          <p:nvPr/>
        </p:nvSpPr>
        <p:spPr>
          <a:xfrm>
            <a:off x="7061396" y="3512695"/>
            <a:ext cx="1336430" cy="369332"/>
          </a:xfrm>
          <a:prstGeom prst="rect">
            <a:avLst/>
          </a:prstGeom>
          <a:noFill/>
        </p:spPr>
        <p:txBody>
          <a:bodyPr wrap="square" rtlCol="0">
            <a:spAutoFit/>
          </a:bodyPr>
          <a:lstStyle/>
          <a:p>
            <a:r>
              <a:rPr lang="en-US"/>
              <a:t>#</a:t>
            </a:r>
            <a:r>
              <a:rPr lang="en-US" dirty="0" err="1"/>
              <a:t>hashpuns</a:t>
            </a:r>
            <a:endParaRPr lang="en-US" dirty="0"/>
          </a:p>
        </p:txBody>
      </p:sp>
      <p:sp>
        <p:nvSpPr>
          <p:cNvPr id="11" name="TextBox 10"/>
          <p:cNvSpPr txBox="1"/>
          <p:nvPr/>
        </p:nvSpPr>
        <p:spPr>
          <a:xfrm>
            <a:off x="280401" y="838789"/>
            <a:ext cx="5165163" cy="923330"/>
          </a:xfrm>
          <a:prstGeom prst="rect">
            <a:avLst/>
          </a:prstGeom>
          <a:noFill/>
        </p:spPr>
        <p:txBody>
          <a:bodyPr wrap="square" rtlCol="0">
            <a:spAutoFit/>
          </a:bodyPr>
          <a:lstStyle/>
          <a:p>
            <a:r>
              <a:rPr lang="en-US" dirty="0">
                <a:solidFill>
                  <a:srgbClr val="7030A0"/>
                </a:solidFill>
              </a:rPr>
              <a:t>h</a:t>
            </a:r>
            <a:r>
              <a:rPr lang="en-US" baseline="-25000" dirty="0">
                <a:solidFill>
                  <a:srgbClr val="7030A0"/>
                </a:solidFill>
              </a:rPr>
              <a:t>0</a:t>
            </a:r>
            <a:r>
              <a:rPr lang="en-US" dirty="0">
                <a:solidFill>
                  <a:srgbClr val="7030A0"/>
                </a:solidFill>
              </a:rPr>
              <a:t> =  </a:t>
            </a:r>
            <a:r>
              <a:rPr lang="en-US" dirty="0" err="1">
                <a:solidFill>
                  <a:srgbClr val="7030A0"/>
                </a:solidFill>
              </a:rPr>
              <a:t>Most_significant_digit</a:t>
            </a:r>
            <a:endParaRPr lang="en-US" dirty="0">
              <a:solidFill>
                <a:srgbClr val="7030A0"/>
              </a:solidFill>
            </a:endParaRPr>
          </a:p>
          <a:p>
            <a:r>
              <a:rPr lang="en-US" dirty="0">
                <a:solidFill>
                  <a:srgbClr val="7030A0"/>
                </a:solidFill>
              </a:rPr>
              <a:t>h</a:t>
            </a:r>
            <a:r>
              <a:rPr lang="en-US" baseline="-25000" dirty="0">
                <a:solidFill>
                  <a:srgbClr val="7030A0"/>
                </a:solidFill>
              </a:rPr>
              <a:t>1</a:t>
            </a:r>
            <a:r>
              <a:rPr lang="en-US" dirty="0">
                <a:solidFill>
                  <a:srgbClr val="7030A0"/>
                </a:solidFill>
              </a:rPr>
              <a:t> = </a:t>
            </a:r>
            <a:r>
              <a:rPr lang="en-US" dirty="0" err="1">
                <a:solidFill>
                  <a:srgbClr val="7030A0"/>
                </a:solidFill>
              </a:rPr>
              <a:t>Least_significant_digit</a:t>
            </a:r>
            <a:endParaRPr lang="en-US" dirty="0">
              <a:solidFill>
                <a:srgbClr val="7030A0"/>
              </a:solidFill>
            </a:endParaRPr>
          </a:p>
          <a:p>
            <a:r>
              <a:rPr lang="en-US" dirty="0">
                <a:solidFill>
                  <a:srgbClr val="7030A0"/>
                </a:solidFill>
              </a:rPr>
              <a:t>H = {h</a:t>
            </a:r>
            <a:r>
              <a:rPr lang="en-US" baseline="-25000" dirty="0">
                <a:solidFill>
                  <a:srgbClr val="7030A0"/>
                </a:solidFill>
              </a:rPr>
              <a:t>0</a:t>
            </a:r>
            <a:r>
              <a:rPr lang="en-US" dirty="0">
                <a:solidFill>
                  <a:srgbClr val="7030A0"/>
                </a:solidFill>
              </a:rPr>
              <a:t>, h</a:t>
            </a:r>
            <a:r>
              <a:rPr lang="en-US" baseline="-25000" dirty="0">
                <a:solidFill>
                  <a:srgbClr val="7030A0"/>
                </a:solidFill>
              </a:rPr>
              <a:t>1</a:t>
            </a:r>
            <a:r>
              <a:rPr lang="en-US" dirty="0">
                <a:solidFill>
                  <a:srgbClr val="7030A0"/>
                </a:solidFill>
              </a:rPr>
              <a:t>}</a:t>
            </a:r>
          </a:p>
        </p:txBody>
      </p:sp>
      <p:sp>
        <p:nvSpPr>
          <p:cNvPr id="14" name="TextBox 13"/>
          <p:cNvSpPr txBox="1"/>
          <p:nvPr/>
        </p:nvSpPr>
        <p:spPr>
          <a:xfrm>
            <a:off x="5528064" y="1857581"/>
            <a:ext cx="2209832" cy="584775"/>
          </a:xfrm>
          <a:prstGeom prst="rect">
            <a:avLst/>
          </a:prstGeom>
          <a:noFill/>
        </p:spPr>
        <p:txBody>
          <a:bodyPr wrap="square" rtlCol="0">
            <a:spAutoFit/>
          </a:bodyPr>
          <a:lstStyle/>
          <a:p>
            <a:pPr algn="r"/>
            <a:r>
              <a:rPr lang="en-US" sz="3200" dirty="0">
                <a:solidFill>
                  <a:srgbClr val="FF0000"/>
                </a:solidFill>
              </a:rPr>
              <a:t>I picked h</a:t>
            </a:r>
            <a:r>
              <a:rPr lang="en-US" sz="3200" baseline="-25000" dirty="0">
                <a:solidFill>
                  <a:srgbClr val="FF0000"/>
                </a:solidFill>
              </a:rPr>
              <a:t>1</a:t>
            </a:r>
            <a:endParaRPr lang="en-US" sz="3200" dirty="0">
              <a:solidFill>
                <a:srgbClr val="FF0000"/>
              </a:solidFill>
            </a:endParaRPr>
          </a:p>
        </p:txBody>
      </p:sp>
      <p:sp>
        <p:nvSpPr>
          <p:cNvPr id="50" name="Rectangle 49"/>
          <p:cNvSpPr/>
          <p:nvPr/>
        </p:nvSpPr>
        <p:spPr>
          <a:xfrm>
            <a:off x="1185111" y="3746749"/>
            <a:ext cx="743740" cy="60478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11</a:t>
            </a:r>
            <a:endParaRPr lang="en-US" dirty="0">
              <a:solidFill>
                <a:schemeClr val="tx1"/>
              </a:solidFill>
            </a:endParaRPr>
          </a:p>
        </p:txBody>
      </p:sp>
      <p:sp>
        <p:nvSpPr>
          <p:cNvPr id="51" name="Rectangle 50"/>
          <p:cNvSpPr/>
          <p:nvPr/>
        </p:nvSpPr>
        <p:spPr>
          <a:xfrm>
            <a:off x="120844" y="3757441"/>
            <a:ext cx="966337" cy="6212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101</a:t>
            </a:r>
            <a:endParaRPr lang="en-US" dirty="0">
              <a:solidFill>
                <a:schemeClr val="tx1"/>
              </a:solidFill>
            </a:endParaRPr>
          </a:p>
        </p:txBody>
      </p:sp>
      <p:sp>
        <p:nvSpPr>
          <p:cNvPr id="53" name="Rectangle 52"/>
          <p:cNvSpPr/>
          <p:nvPr/>
        </p:nvSpPr>
        <p:spPr>
          <a:xfrm>
            <a:off x="2039058" y="3697361"/>
            <a:ext cx="918130" cy="70713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121</a:t>
            </a:r>
            <a:endParaRPr lang="en-US" dirty="0">
              <a:solidFill>
                <a:schemeClr val="tx1"/>
              </a:solidFill>
            </a:endParaRPr>
          </a:p>
        </p:txBody>
      </p:sp>
      <p:sp>
        <p:nvSpPr>
          <p:cNvPr id="54" name="Rectangle 53"/>
          <p:cNvSpPr/>
          <p:nvPr/>
        </p:nvSpPr>
        <p:spPr>
          <a:xfrm>
            <a:off x="4018429" y="3804981"/>
            <a:ext cx="970269" cy="54186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131</a:t>
            </a:r>
            <a:endParaRPr lang="en-US" dirty="0">
              <a:solidFill>
                <a:schemeClr val="tx1"/>
              </a:solidFill>
            </a:endParaRPr>
          </a:p>
        </p:txBody>
      </p:sp>
      <p:sp>
        <p:nvSpPr>
          <p:cNvPr id="55" name="Rectangle 54"/>
          <p:cNvSpPr/>
          <p:nvPr/>
        </p:nvSpPr>
        <p:spPr>
          <a:xfrm>
            <a:off x="3076693" y="3707343"/>
            <a:ext cx="865786" cy="69715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141</a:t>
            </a:r>
            <a:endParaRPr lang="en-US" dirty="0">
              <a:solidFill>
                <a:schemeClr val="tx1"/>
              </a:solidFill>
            </a:endParaRPr>
          </a:p>
        </p:txBody>
      </p:sp>
      <p:sp>
        <p:nvSpPr>
          <p:cNvPr id="62" name="Rectangle 61"/>
          <p:cNvSpPr/>
          <p:nvPr/>
        </p:nvSpPr>
        <p:spPr>
          <a:xfrm>
            <a:off x="8263331" y="5122269"/>
            <a:ext cx="787201"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141</a:t>
            </a:r>
            <a:endParaRPr lang="en-US" sz="1600" dirty="0">
              <a:solidFill>
                <a:schemeClr val="tx1"/>
              </a:solidFill>
            </a:endParaRPr>
          </a:p>
        </p:txBody>
      </p:sp>
      <p:sp>
        <p:nvSpPr>
          <p:cNvPr id="63" name="Rectangle 62"/>
          <p:cNvSpPr/>
          <p:nvPr/>
        </p:nvSpPr>
        <p:spPr>
          <a:xfrm>
            <a:off x="8263330" y="5839363"/>
            <a:ext cx="787201"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121</a:t>
            </a:r>
            <a:endParaRPr lang="en-US" sz="1600" dirty="0">
              <a:solidFill>
                <a:schemeClr val="tx1"/>
              </a:solidFill>
            </a:endParaRPr>
          </a:p>
        </p:txBody>
      </p:sp>
      <p:cxnSp>
        <p:nvCxnSpPr>
          <p:cNvPr id="64" name="Straight Arrow Connector 63"/>
          <p:cNvCxnSpPr>
            <a:stCxn id="62" idx="2"/>
            <a:endCxn id="63" idx="0"/>
          </p:cNvCxnSpPr>
          <p:nvPr/>
        </p:nvCxnSpPr>
        <p:spPr>
          <a:xfrm flipH="1">
            <a:off x="8656931" y="5609285"/>
            <a:ext cx="1" cy="230078"/>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3" idx="2"/>
          </p:cNvCxnSpPr>
          <p:nvPr/>
        </p:nvCxnSpPr>
        <p:spPr>
          <a:xfrm flipH="1">
            <a:off x="8306674" y="6326379"/>
            <a:ext cx="350257" cy="323692"/>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7489951" y="6364836"/>
            <a:ext cx="787201"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131</a:t>
            </a:r>
            <a:endParaRPr lang="en-US" sz="1600" dirty="0">
              <a:solidFill>
                <a:schemeClr val="tx1"/>
              </a:solidFill>
            </a:endParaRPr>
          </a:p>
        </p:txBody>
      </p:sp>
    </p:spTree>
    <p:extLst>
      <p:ext uri="{BB962C8B-B14F-4D97-AF65-F5344CB8AC3E}">
        <p14:creationId xmlns:p14="http://schemas.microsoft.com/office/powerpoint/2010/main" val="61613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animBg="1"/>
      <p:bldP spid="50" grpId="0" animBg="1"/>
      <p:bldP spid="51" grpId="0" animBg="1"/>
      <p:bldP spid="53" grpId="0" animBg="1"/>
      <p:bldP spid="54" grpId="0" animBg="1"/>
      <p:bldP spid="55" grpId="0" animBg="1"/>
      <p:bldP spid="62" grpId="0" animBg="1"/>
      <p:bldP spid="63" grpId="0" animBg="1"/>
      <p:bldP spid="6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b="1" dirty="0"/>
              <a:t>Hash tables </a:t>
            </a:r>
            <a:r>
              <a:rPr lang="en-US" dirty="0"/>
              <a:t>are another sort of data structure that allows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solidFill>
                  <a:schemeClr val="accent5"/>
                </a:solidFill>
              </a:rPr>
              <a:t>.</a:t>
            </a:r>
          </a:p>
          <a:p>
            <a:pPr lvl="1"/>
            <a:r>
              <a:rPr lang="en-US" dirty="0">
                <a:solidFill>
                  <a:schemeClr val="accent4"/>
                </a:solidFill>
              </a:rPr>
              <a:t>like self-balancing binary trees</a:t>
            </a:r>
            <a:endParaRPr lang="en-US" sz="1500" dirty="0">
              <a:solidFill>
                <a:schemeClr val="accent4"/>
              </a:solidFill>
            </a:endParaRPr>
          </a:p>
          <a:p>
            <a:pPr lvl="1"/>
            <a:r>
              <a:rPr lang="en-US" dirty="0">
                <a:solidFill>
                  <a:schemeClr val="accent4"/>
                </a:solidFill>
              </a:rPr>
              <a:t>The difference is we can get better performance in expectation by using randomness. </a:t>
            </a:r>
          </a:p>
          <a:p>
            <a:endParaRPr lang="en-US" sz="1200" dirty="0"/>
          </a:p>
          <a:p>
            <a:r>
              <a:rPr lang="en-US" b="1" dirty="0"/>
              <a:t>Hash families </a:t>
            </a:r>
            <a:r>
              <a:rPr lang="en-US" dirty="0"/>
              <a:t>are the magic behind hash tables.</a:t>
            </a:r>
          </a:p>
          <a:p>
            <a:endParaRPr lang="en-US" sz="2400" dirty="0"/>
          </a:p>
          <a:p>
            <a:r>
              <a:rPr lang="en-US" b="1" dirty="0"/>
              <a:t>Universal hash families </a:t>
            </a:r>
            <a:r>
              <a:rPr lang="en-US" dirty="0"/>
              <a:t>are even more magic.</a:t>
            </a:r>
          </a:p>
        </p:txBody>
      </p:sp>
      <p:sp>
        <p:nvSpPr>
          <p:cNvPr id="4" name="Right Arrow 3"/>
          <p:cNvSpPr/>
          <p:nvPr/>
        </p:nvSpPr>
        <p:spPr>
          <a:xfrm rot="8578113">
            <a:off x="7582484" y="4656407"/>
            <a:ext cx="1153551"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107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the hash family?</a:t>
            </a:r>
          </a:p>
        </p:txBody>
      </p:sp>
      <p:grpSp>
        <p:nvGrpSpPr>
          <p:cNvPr id="4" name="Group 3"/>
          <p:cNvGrpSpPr/>
          <p:nvPr/>
        </p:nvGrpSpPr>
        <p:grpSpPr>
          <a:xfrm flipH="1">
            <a:off x="7582486" y="5314769"/>
            <a:ext cx="1081598" cy="1274222"/>
            <a:chOff x="628650" y="4603505"/>
            <a:chExt cx="1602601" cy="1833560"/>
          </a:xfrm>
        </p:grpSpPr>
        <p:sp>
          <p:nvSpPr>
            <p:cNvPr id="5" name="Freeform 4"/>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Content Placeholder 26"/>
          <p:cNvSpPr txBox="1">
            <a:spLocks/>
          </p:cNvSpPr>
          <p:nvPr/>
        </p:nvSpPr>
        <p:spPr>
          <a:xfrm>
            <a:off x="628650" y="1842868"/>
            <a:ext cx="7886700" cy="41045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Definitely not like in that example.</a:t>
            </a:r>
          </a:p>
          <a:p>
            <a:r>
              <a:rPr lang="en-US" dirty="0"/>
              <a:t>Let’s go back to that computation from earlier</a:t>
            </a:r>
            <a:r>
              <a:rPr lang="mr-IN" dirty="0"/>
              <a:t>…</a:t>
            </a:r>
            <a:r>
              <a:rPr lang="en-US" dirty="0"/>
              <a:t>.</a:t>
            </a:r>
          </a:p>
          <a:p>
            <a:endParaRPr lang="en-US" dirty="0"/>
          </a:p>
        </p:txBody>
      </p:sp>
      <p:sp>
        <p:nvSpPr>
          <p:cNvPr id="8" name="TextBox 7"/>
          <p:cNvSpPr txBox="1"/>
          <p:nvPr/>
        </p:nvSpPr>
        <p:spPr>
          <a:xfrm>
            <a:off x="7937991" y="5947419"/>
            <a:ext cx="434484" cy="369332"/>
          </a:xfrm>
          <a:prstGeom prst="rect">
            <a:avLst/>
          </a:prstGeom>
          <a:noFill/>
        </p:spPr>
        <p:txBody>
          <a:bodyPr wrap="square" rtlCol="0">
            <a:spAutoFit/>
          </a:bodyPr>
          <a:lstStyle/>
          <a:p>
            <a:r>
              <a:rPr lang="en-US"/>
              <a:t>H</a:t>
            </a:r>
          </a:p>
        </p:txBody>
      </p:sp>
    </p:spTree>
    <p:extLst>
      <p:ext uri="{BB962C8B-B14F-4D97-AF65-F5344CB8AC3E}">
        <p14:creationId xmlns:p14="http://schemas.microsoft.com/office/powerpoint/2010/main" val="149111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76" y="337041"/>
            <a:ext cx="8638180" cy="732041"/>
          </a:xfrm>
        </p:spPr>
        <p:txBody>
          <a:bodyPr>
            <a:normAutofit/>
          </a:bodyPr>
          <a:lstStyle/>
          <a:p>
            <a:r>
              <a:rPr lang="en-US" sz="3600" dirty="0"/>
              <a:t>Expected </a:t>
            </a:r>
            <a:r>
              <a:rPr lang="en-US" sz="3600" dirty="0">
                <a:solidFill>
                  <a:schemeClr val="accent1"/>
                </a:solidFill>
              </a:rPr>
              <a:t>number of items in </a:t>
            </a:r>
            <a:r>
              <a:rPr lang="en-US" sz="3600" dirty="0" err="1">
                <a:solidFill>
                  <a:schemeClr val="accent1"/>
                </a:solidFill>
              </a:rPr>
              <a:t>u</a:t>
            </a:r>
            <a:r>
              <a:rPr lang="en-US" sz="3600" baseline="-25000" dirty="0" err="1">
                <a:solidFill>
                  <a:schemeClr val="accent1"/>
                </a:solidFill>
              </a:rPr>
              <a:t>i</a:t>
            </a:r>
            <a:r>
              <a:rPr lang="en-US" sz="3600" dirty="0" err="1">
                <a:solidFill>
                  <a:schemeClr val="accent1"/>
                </a:solidFill>
              </a:rPr>
              <a:t>’s</a:t>
            </a:r>
            <a:r>
              <a:rPr lang="en-US" sz="3600" dirty="0">
                <a:solidFill>
                  <a:schemeClr val="accent1"/>
                </a:solidFill>
              </a:rPr>
              <a:t> bucket</a:t>
            </a:r>
            <a:r>
              <a:rPr lang="en-US" sz="3600" dirty="0"/>
              <a:t>?</a:t>
            </a:r>
          </a:p>
        </p:txBody>
      </p:sp>
      <p:sp>
        <p:nvSpPr>
          <p:cNvPr id="4" name="Oval 3"/>
          <p:cNvSpPr/>
          <p:nvPr/>
        </p:nvSpPr>
        <p:spPr>
          <a:xfrm>
            <a:off x="1192485" y="4251926"/>
            <a:ext cx="3075433" cy="239733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dirty="0"/>
              <a:t>Universe U</a:t>
            </a:r>
          </a:p>
        </p:txBody>
      </p:sp>
      <p:grpSp>
        <p:nvGrpSpPr>
          <p:cNvPr id="5" name="Group 4"/>
          <p:cNvGrpSpPr/>
          <p:nvPr/>
        </p:nvGrpSpPr>
        <p:grpSpPr>
          <a:xfrm>
            <a:off x="5827133" y="3713467"/>
            <a:ext cx="1828800" cy="2969892"/>
            <a:chOff x="5336275" y="3575713"/>
            <a:chExt cx="1917117" cy="2975208"/>
          </a:xfrm>
        </p:grpSpPr>
        <p:sp>
          <p:nvSpPr>
            <p:cNvPr id="6" name="Rectangle 5"/>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045958" y="3575713"/>
              <a:ext cx="573206" cy="2975208"/>
            </a:xfrm>
            <a:prstGeom prst="rightBrace">
              <a:avLst>
                <a:gd name="adj1" fmla="val 8333"/>
                <a:gd name="adj2" fmla="val 49004"/>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rot="5400000">
              <a:off x="5881470" y="5004750"/>
              <a:ext cx="2118569" cy="625274"/>
            </a:xfrm>
            <a:prstGeom prst="rect">
              <a:avLst/>
            </a:prstGeom>
            <a:noFill/>
          </p:spPr>
          <p:txBody>
            <a:bodyPr wrap="square" rtlCol="0">
              <a:spAutoFit/>
            </a:bodyPr>
            <a:lstStyle/>
            <a:p>
              <a:r>
                <a:rPr lang="en-US" dirty="0">
                  <a:solidFill>
                    <a:schemeClr val="accent4"/>
                  </a:solidFill>
                </a:rPr>
                <a:t>n buckets</a:t>
              </a:r>
            </a:p>
          </p:txBody>
        </p:sp>
      </p:grpSp>
      <p:cxnSp>
        <p:nvCxnSpPr>
          <p:cNvPr id="13" name="Straight Arrow Connector 12"/>
          <p:cNvCxnSpPr/>
          <p:nvPr/>
        </p:nvCxnSpPr>
        <p:spPr>
          <a:xfrm flipV="1">
            <a:off x="4469212" y="4629531"/>
            <a:ext cx="842138" cy="1"/>
          </a:xfrm>
          <a:prstGeom prst="straightConnector1">
            <a:avLst/>
          </a:prstGeom>
          <a:ln w="381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52072" y="4131594"/>
            <a:ext cx="567364" cy="523220"/>
          </a:xfrm>
          <a:prstGeom prst="rect">
            <a:avLst/>
          </a:prstGeom>
          <a:noFill/>
        </p:spPr>
        <p:txBody>
          <a:bodyPr wrap="square" rtlCol="0">
            <a:spAutoFit/>
          </a:bodyPr>
          <a:lstStyle/>
          <a:p>
            <a:r>
              <a:rPr lang="en-US" sz="2800" dirty="0">
                <a:solidFill>
                  <a:srgbClr val="7030A0"/>
                </a:solidFill>
              </a:rPr>
              <a:t>h</a:t>
            </a:r>
            <a:endParaRPr lang="en-US" dirty="0">
              <a:solidFill>
                <a:srgbClr val="7030A0"/>
              </a:solidFill>
            </a:endParaRPr>
          </a:p>
        </p:txBody>
      </p:sp>
      <p:pic>
        <p:nvPicPr>
          <p:cNvPr id="15" name="Picture 1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24147" y="4732150"/>
            <a:ext cx="887203" cy="553813"/>
          </a:xfrm>
          <a:prstGeom prst="rect">
            <a:avLst/>
          </a:prstGeom>
        </p:spPr>
      </p:pic>
      <p:sp>
        <p:nvSpPr>
          <p:cNvPr id="16" name="Rectangle 15"/>
          <p:cNvSpPr/>
          <p:nvPr/>
        </p:nvSpPr>
        <p:spPr>
          <a:xfrm rot="20891291">
            <a:off x="1561275" y="4732150"/>
            <a:ext cx="599298" cy="60610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sp>
        <p:nvSpPr>
          <p:cNvPr id="17" name="Rectangle 16"/>
          <p:cNvSpPr/>
          <p:nvPr/>
        </p:nvSpPr>
        <p:spPr>
          <a:xfrm rot="1067239">
            <a:off x="2798187" y="4482518"/>
            <a:ext cx="531865" cy="54680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k</a:t>
            </a:r>
            <a:endParaRPr lang="en-US" dirty="0">
              <a:solidFill>
                <a:schemeClr val="tx1"/>
              </a:solidFill>
            </a:endParaRPr>
          </a:p>
        </p:txBody>
      </p:sp>
      <p:sp>
        <p:nvSpPr>
          <p:cNvPr id="18" name="Rectangle 17"/>
          <p:cNvSpPr/>
          <p:nvPr/>
        </p:nvSpPr>
        <p:spPr>
          <a:xfrm rot="19504244">
            <a:off x="3214844" y="5537565"/>
            <a:ext cx="589930" cy="55985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j</a:t>
            </a:r>
            <a:endParaRPr lang="en-US" dirty="0">
              <a:solidFill>
                <a:schemeClr val="tx1"/>
              </a:solidFill>
            </a:endParaRPr>
          </a:p>
        </p:txBody>
      </p:sp>
      <p:sp>
        <p:nvSpPr>
          <p:cNvPr id="19" name="Rectangle 18"/>
          <p:cNvSpPr/>
          <p:nvPr/>
        </p:nvSpPr>
        <p:spPr>
          <a:xfrm>
            <a:off x="7614395" y="5560654"/>
            <a:ext cx="588683" cy="55985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j</a:t>
            </a:r>
            <a:endParaRPr lang="en-US" dirty="0">
              <a:solidFill>
                <a:schemeClr val="tx1"/>
              </a:solidFill>
            </a:endParaRPr>
          </a:p>
        </p:txBody>
      </p:sp>
      <p:sp>
        <p:nvSpPr>
          <p:cNvPr id="20" name="Rectangle 19"/>
          <p:cNvSpPr/>
          <p:nvPr/>
        </p:nvSpPr>
        <p:spPr>
          <a:xfrm>
            <a:off x="6682251" y="5516840"/>
            <a:ext cx="531865" cy="58636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cxnSp>
        <p:nvCxnSpPr>
          <p:cNvPr id="21" name="Straight Arrow Connector 20"/>
          <p:cNvCxnSpPr/>
          <p:nvPr/>
        </p:nvCxnSpPr>
        <p:spPr>
          <a:xfrm flipV="1">
            <a:off x="6237641" y="5825769"/>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22656" y="5840582"/>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142699" y="4025309"/>
            <a:ext cx="3835020" cy="1834862"/>
          </a:xfrm>
          <a:custGeom>
            <a:avLst/>
            <a:gdLst>
              <a:gd name="connsiteX0" fmla="*/ 0 w 3835020"/>
              <a:gd name="connsiteY0" fmla="*/ 874237 h 1834862"/>
              <a:gd name="connsiteX1" fmla="*/ 191068 w 3835020"/>
              <a:gd name="connsiteY1" fmla="*/ 369270 h 1834862"/>
              <a:gd name="connsiteX2" fmla="*/ 1119116 w 3835020"/>
              <a:gd name="connsiteY2" fmla="*/ 28076 h 1834862"/>
              <a:gd name="connsiteX3" fmla="*/ 1856095 w 3835020"/>
              <a:gd name="connsiteY3" fmla="*/ 1119897 h 1834862"/>
              <a:gd name="connsiteX4" fmla="*/ 2688608 w 3835020"/>
              <a:gd name="connsiteY4" fmla="*/ 1747694 h 1834862"/>
              <a:gd name="connsiteX5" fmla="*/ 3835020 w 3835020"/>
              <a:gd name="connsiteY5" fmla="*/ 1829581 h 18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5020" h="1834862">
                <a:moveTo>
                  <a:pt x="0" y="874237"/>
                </a:moveTo>
                <a:cubicBezTo>
                  <a:pt x="2274" y="692267"/>
                  <a:pt x="4549" y="510297"/>
                  <a:pt x="191068" y="369270"/>
                </a:cubicBezTo>
                <a:cubicBezTo>
                  <a:pt x="377587" y="228243"/>
                  <a:pt x="841612" y="-97028"/>
                  <a:pt x="1119116" y="28076"/>
                </a:cubicBezTo>
                <a:cubicBezTo>
                  <a:pt x="1396620" y="153180"/>
                  <a:pt x="1594513" y="833294"/>
                  <a:pt x="1856095" y="1119897"/>
                </a:cubicBezTo>
                <a:cubicBezTo>
                  <a:pt x="2117677" y="1406500"/>
                  <a:pt x="2358787" y="1629413"/>
                  <a:pt x="2688608" y="1747694"/>
                </a:cubicBezTo>
                <a:cubicBezTo>
                  <a:pt x="3018429" y="1865975"/>
                  <a:pt x="3835020" y="1829581"/>
                  <a:pt x="3835020" y="1829581"/>
                </a:cubicBezTo>
              </a:path>
            </a:pathLst>
          </a:custGeom>
          <a:noFill/>
          <a:ln w="38100">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580396" y="5970634"/>
            <a:ext cx="2397323" cy="778568"/>
          </a:xfrm>
          <a:custGeom>
            <a:avLst/>
            <a:gdLst>
              <a:gd name="connsiteX0" fmla="*/ 104499 w 2397323"/>
              <a:gd name="connsiteY0" fmla="*/ 90448 h 1470363"/>
              <a:gd name="connsiteX1" fmla="*/ 254625 w 2397323"/>
              <a:gd name="connsiteY1" fmla="*/ 595415 h 1470363"/>
              <a:gd name="connsiteX2" fmla="*/ 90852 w 2397323"/>
              <a:gd name="connsiteY2" fmla="*/ 882018 h 1470363"/>
              <a:gd name="connsiteX3" fmla="*/ 22613 w 2397323"/>
              <a:gd name="connsiteY3" fmla="*/ 1236860 h 1470363"/>
              <a:gd name="connsiteX4" fmla="*/ 486637 w 2397323"/>
              <a:gd name="connsiteY4" fmla="*/ 1468872 h 1470363"/>
              <a:gd name="connsiteX5" fmla="*/ 909717 w 2397323"/>
              <a:gd name="connsiteY5" fmla="*/ 1127678 h 1470363"/>
              <a:gd name="connsiteX6" fmla="*/ 773240 w 2397323"/>
              <a:gd name="connsiteY6" fmla="*/ 718245 h 1470363"/>
              <a:gd name="connsiteX7" fmla="*/ 732296 w 2397323"/>
              <a:gd name="connsiteY7" fmla="*/ 308812 h 1470363"/>
              <a:gd name="connsiteX8" fmla="*/ 1018899 w 2397323"/>
              <a:gd name="connsiteY8" fmla="*/ 117743 h 1470363"/>
              <a:gd name="connsiteX9" fmla="*/ 1428332 w 2397323"/>
              <a:gd name="connsiteY9" fmla="*/ 390699 h 1470363"/>
              <a:gd name="connsiteX10" fmla="*/ 1319150 w 2397323"/>
              <a:gd name="connsiteY10" fmla="*/ 827427 h 1470363"/>
              <a:gd name="connsiteX11" fmla="*/ 1810470 w 2397323"/>
              <a:gd name="connsiteY11" fmla="*/ 1195917 h 1470363"/>
              <a:gd name="connsiteX12" fmla="*/ 2001538 w 2397323"/>
              <a:gd name="connsiteY12" fmla="*/ 813779 h 1470363"/>
              <a:gd name="connsiteX13" fmla="*/ 1742231 w 2397323"/>
              <a:gd name="connsiteY13" fmla="*/ 363403 h 1470363"/>
              <a:gd name="connsiteX14" fmla="*/ 1851413 w 2397323"/>
              <a:gd name="connsiteY14" fmla="*/ 35857 h 1470363"/>
              <a:gd name="connsiteX15" fmla="*/ 2397323 w 2397323"/>
              <a:gd name="connsiteY15" fmla="*/ 8561 h 147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7323" h="1470363">
                <a:moveTo>
                  <a:pt x="104499" y="90448"/>
                </a:moveTo>
                <a:cubicBezTo>
                  <a:pt x="180699" y="276967"/>
                  <a:pt x="256899" y="463487"/>
                  <a:pt x="254625" y="595415"/>
                </a:cubicBezTo>
                <a:cubicBezTo>
                  <a:pt x="252351" y="727343"/>
                  <a:pt x="129521" y="775111"/>
                  <a:pt x="90852" y="882018"/>
                </a:cubicBezTo>
                <a:cubicBezTo>
                  <a:pt x="52183" y="988925"/>
                  <a:pt x="-43351" y="1139051"/>
                  <a:pt x="22613" y="1236860"/>
                </a:cubicBezTo>
                <a:cubicBezTo>
                  <a:pt x="88577" y="1334669"/>
                  <a:pt x="338786" y="1487069"/>
                  <a:pt x="486637" y="1468872"/>
                </a:cubicBezTo>
                <a:cubicBezTo>
                  <a:pt x="634488" y="1450675"/>
                  <a:pt x="861950" y="1252783"/>
                  <a:pt x="909717" y="1127678"/>
                </a:cubicBezTo>
                <a:cubicBezTo>
                  <a:pt x="957484" y="1002574"/>
                  <a:pt x="802810" y="854723"/>
                  <a:pt x="773240" y="718245"/>
                </a:cubicBezTo>
                <a:cubicBezTo>
                  <a:pt x="743670" y="581767"/>
                  <a:pt x="691353" y="408896"/>
                  <a:pt x="732296" y="308812"/>
                </a:cubicBezTo>
                <a:cubicBezTo>
                  <a:pt x="773239" y="208728"/>
                  <a:pt x="902893" y="104095"/>
                  <a:pt x="1018899" y="117743"/>
                </a:cubicBezTo>
                <a:cubicBezTo>
                  <a:pt x="1134905" y="131391"/>
                  <a:pt x="1378290" y="272418"/>
                  <a:pt x="1428332" y="390699"/>
                </a:cubicBezTo>
                <a:cubicBezTo>
                  <a:pt x="1478374" y="508980"/>
                  <a:pt x="1255460" y="693224"/>
                  <a:pt x="1319150" y="827427"/>
                </a:cubicBezTo>
                <a:cubicBezTo>
                  <a:pt x="1382840" y="961630"/>
                  <a:pt x="1696739" y="1198192"/>
                  <a:pt x="1810470" y="1195917"/>
                </a:cubicBezTo>
                <a:cubicBezTo>
                  <a:pt x="1924201" y="1193642"/>
                  <a:pt x="2012911" y="952531"/>
                  <a:pt x="2001538" y="813779"/>
                </a:cubicBezTo>
                <a:cubicBezTo>
                  <a:pt x="1990165" y="675027"/>
                  <a:pt x="1767252" y="493057"/>
                  <a:pt x="1742231" y="363403"/>
                </a:cubicBezTo>
                <a:cubicBezTo>
                  <a:pt x="1717210" y="233749"/>
                  <a:pt x="1742231" y="94997"/>
                  <a:pt x="1851413" y="35857"/>
                </a:cubicBezTo>
                <a:cubicBezTo>
                  <a:pt x="1960595" y="-23283"/>
                  <a:pt x="2397323" y="8561"/>
                  <a:pt x="2397323" y="8561"/>
                </a:cubicBezTo>
              </a:path>
            </a:pathLst>
          </a:custGeom>
          <a:noFill/>
          <a:ln w="47625">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83579" y="5439060"/>
            <a:ext cx="854311" cy="854311"/>
          </a:xfrm>
          <a:prstGeom prst="rect">
            <a:avLst/>
          </a:prstGeom>
        </p:spPr>
      </p:pic>
      <mc:AlternateContent xmlns:mc="http://schemas.openxmlformats.org/markup-compatibility/2006" xmlns:a14="http://schemas.microsoft.com/office/drawing/2010/main">
        <mc:Choice Requires="a14">
          <p:sp>
            <p:nvSpPr>
              <p:cNvPr id="27" name="Content Placeholder 26"/>
              <p:cNvSpPr>
                <a:spLocks noGrp="1"/>
              </p:cNvSpPr>
              <p:nvPr>
                <p:ph idx="1"/>
              </p:nvPr>
            </p:nvSpPr>
            <p:spPr>
              <a:xfrm>
                <a:off x="628650" y="1255595"/>
                <a:ext cx="7886700" cy="2918105"/>
              </a:xfrm>
            </p:spPr>
            <p:txBody>
              <a:bodyPr>
                <a:normAutofit/>
              </a:bodyPr>
              <a:lstStyle/>
              <a:p>
                <a14:m>
                  <m:oMath xmlns:m="http://schemas.openxmlformats.org/officeDocument/2006/math">
                    <m:r>
                      <a:rPr lang="en-US" b="0" i="1" smtClean="0">
                        <a:latin typeface="Cambria Math" charset="0"/>
                      </a:rPr>
                      <m:t>𝐸</m:t>
                    </m:r>
                    <m:d>
                      <m:dPr>
                        <m:begChr m:val="["/>
                        <m:endChr m:val="]"/>
                        <m:ctrlPr>
                          <a:rPr lang="en-US" b="0" i="1" smtClean="0">
                            <a:latin typeface="Cambria Math" panose="02040503050406030204" pitchFamily="18" charset="0"/>
                          </a:rPr>
                        </m:ctrlPr>
                      </m:dPr>
                      <m:e>
                        <m:r>
                          <a:rPr lang="en-US" b="0" i="1" smtClean="0">
                            <a:latin typeface="Cambria Math" charset="0"/>
                          </a:rPr>
                          <m:t>   </m:t>
                        </m:r>
                      </m:e>
                    </m:d>
                    <m:r>
                      <a:rPr lang="en-US" b="0" i="1" smtClean="0">
                        <a:latin typeface="Cambria Math" charset="0"/>
                      </a:rPr>
                      <m:t>= </m:t>
                    </m:r>
                    <m:nary>
                      <m:naryPr>
                        <m:chr m:val="∑"/>
                        <m:ctrlPr>
                          <a:rPr lang="is-IS" b="0" i="1" smtClean="0">
                            <a:latin typeface="Cambria Math" panose="02040503050406030204" pitchFamily="18" charset="0"/>
                          </a:rPr>
                        </m:ctrlPr>
                      </m:naryPr>
                      <m:sub>
                        <m:r>
                          <m:rPr>
                            <m:brk m:alnAt="23"/>
                          </m:rPr>
                          <a:rPr lang="en-US" b="0" i="1" smtClean="0">
                            <a:latin typeface="Cambria Math" charset="0"/>
                          </a:rPr>
                          <m:t>𝑗</m:t>
                        </m:r>
                        <m:r>
                          <a:rPr lang="en-US" b="0" i="1" smtClean="0">
                            <a:latin typeface="Cambria Math" charset="0"/>
                          </a:rPr>
                          <m:t>=1</m:t>
                        </m:r>
                      </m:sub>
                      <m:sup>
                        <m:r>
                          <a:rPr lang="en-US" b="0" i="1" smtClean="0">
                            <a:latin typeface="Cambria Math" charset="0"/>
                          </a:rPr>
                          <m:t>𝑛</m:t>
                        </m:r>
                      </m:sup>
                      <m:e>
                        <m:r>
                          <a:rPr lang="en-US" b="0" i="1" smtClean="0">
                            <a:latin typeface="Cambria Math" charset="0"/>
                          </a:rPr>
                          <m:t>𝑃</m:t>
                        </m:r>
                        <m:d>
                          <m:dPr>
                            <m:begChr m:val="{"/>
                            <m:endChr m:val="}"/>
                            <m:ctrlPr>
                              <a:rPr lang="en-US" b="0" i="1" smtClean="0">
                                <a:latin typeface="Cambria Math" panose="02040503050406030204" pitchFamily="18" charset="0"/>
                              </a:rPr>
                            </m:ctrlPr>
                          </m:dPr>
                          <m:e>
                            <m:r>
                              <a:rPr lang="en-US" b="0" i="1" smtClean="0">
                                <a:latin typeface="Cambria Math" charset="0"/>
                              </a:rPr>
                              <m:t> </m:t>
                            </m:r>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e>
                            </m:d>
                            <m:r>
                              <a:rPr lang="en-US" b="0" i="1" smtClean="0">
                                <a:latin typeface="Cambria Math" charset="0"/>
                              </a:rPr>
                              <m:t>=</m:t>
                            </m:r>
                            <m:r>
                              <a:rPr lang="en-US" b="0" i="1" smtClean="0">
                                <a:latin typeface="Cambria Math"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𝑗</m:t>
                                    </m:r>
                                  </m:sub>
                                </m:sSub>
                              </m:e>
                            </m:d>
                          </m:e>
                        </m:d>
                      </m:e>
                    </m:nary>
                  </m:oMath>
                </a14:m>
                <a:r>
                  <a:rPr lang="en-US" dirty="0"/>
                  <a:t> </a:t>
                </a:r>
              </a:p>
              <a:p>
                <a:r>
                  <a:rPr lang="en-US" dirty="0"/>
                  <a:t>           </a:t>
                </a:r>
                <a14:m>
                  <m:oMath xmlns:m="http://schemas.openxmlformats.org/officeDocument/2006/math">
                    <m:r>
                      <a:rPr lang="en-US" b="0" i="0" smtClean="0">
                        <a:latin typeface="Cambria Math" charset="0"/>
                      </a:rPr>
                      <m:t>=</m:t>
                    </m:r>
                    <m:r>
                      <a:rPr lang="en-US" b="0" i="1" smtClean="0">
                        <a:latin typeface="Cambria Math" charset="0"/>
                      </a:rPr>
                      <m:t>1+ </m:t>
                    </m:r>
                    <m:nary>
                      <m:naryPr>
                        <m:chr m:val="∑"/>
                        <m:supHide m:val="on"/>
                        <m:ctrlPr>
                          <a:rPr lang="is-IS" i="1">
                            <a:latin typeface="Cambria Math" panose="02040503050406030204" pitchFamily="18" charset="0"/>
                          </a:rPr>
                        </m:ctrlPr>
                      </m:naryPr>
                      <m:sub>
                        <m:r>
                          <a:rPr lang="en-US" b="0" i="1" smtClean="0">
                            <a:latin typeface="Cambria Math" charset="0"/>
                          </a:rPr>
                          <m:t>𝑗</m:t>
                        </m:r>
                        <m:r>
                          <a:rPr lang="en-US" b="0" i="1" smtClean="0">
                            <a:latin typeface="Cambria Math" charset="0"/>
                          </a:rPr>
                          <m:t>≠</m:t>
                        </m:r>
                        <m:r>
                          <a:rPr lang="en-US" b="0" i="1" smtClean="0">
                            <a:latin typeface="Cambria Math" charset="0"/>
                          </a:rPr>
                          <m:t>𝑖</m:t>
                        </m:r>
                        <m:r>
                          <a:rPr lang="en-US" b="0" i="1" smtClean="0">
                            <a:latin typeface="Cambria Math" charset="0"/>
                          </a:rPr>
                          <m:t> </m:t>
                        </m:r>
                      </m:sub>
                      <m:sup/>
                      <m:e>
                        <m:r>
                          <a:rPr lang="en-US" i="1" smtClean="0">
                            <a:latin typeface="Cambria Math" charset="0"/>
                          </a:rPr>
                          <m:t>𝑃</m:t>
                        </m:r>
                        <m:d>
                          <m:dPr>
                            <m:begChr m:val="{"/>
                            <m:endChr m:val="}"/>
                            <m:ctrlPr>
                              <a:rPr lang="en-US" i="1" smtClean="0">
                                <a:latin typeface="Cambria Math" panose="02040503050406030204" pitchFamily="18" charset="0"/>
                              </a:rPr>
                            </m:ctrlPr>
                          </m:dPr>
                          <m:e>
                            <m:r>
                              <a:rPr lang="en-US" i="1">
                                <a:latin typeface="Cambria Math" charset="0"/>
                              </a:rPr>
                              <m:t> </m:t>
                            </m:r>
                            <m:r>
                              <a:rPr lang="en-US" i="1">
                                <a:latin typeface="Cambria Math"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𝑖</m:t>
                                    </m:r>
                                  </m:sub>
                                </m:sSub>
                              </m:e>
                            </m:d>
                            <m:r>
                              <a:rPr lang="en-US" i="1">
                                <a:latin typeface="Cambria Math" charset="0"/>
                              </a:rPr>
                              <m:t>=</m:t>
                            </m:r>
                            <m:r>
                              <a:rPr lang="en-US" i="1">
                                <a:latin typeface="Cambria Math" charset="0"/>
                              </a:rPr>
                              <m:t>h</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𝑢</m:t>
                                    </m:r>
                                  </m:e>
                                  <m:sub>
                                    <m:r>
                                      <a:rPr lang="en-US" i="1">
                                        <a:latin typeface="Cambria Math" charset="0"/>
                                      </a:rPr>
                                      <m:t>𝑗</m:t>
                                    </m:r>
                                  </m:sub>
                                </m:sSub>
                              </m:e>
                            </m:d>
                          </m:e>
                        </m:d>
                      </m:e>
                    </m:nary>
                  </m:oMath>
                </a14:m>
                <a:endParaRPr lang="en-US" dirty="0"/>
              </a:p>
              <a:p>
                <a14:m>
                  <m:oMath xmlns:m="http://schemas.openxmlformats.org/officeDocument/2006/math">
                    <m:r>
                      <a:rPr lang="en-US" b="0" i="1" smtClean="0">
                        <a:latin typeface="Cambria Math" charset="0"/>
                      </a:rPr>
                      <m:t>            =</m:t>
                    </m:r>
                    <m:r>
                      <a:rPr lang="en-US" i="1">
                        <a:latin typeface="Cambria Math" charset="0"/>
                      </a:rPr>
                      <m:t>1+ </m:t>
                    </m:r>
                    <m:nary>
                      <m:naryPr>
                        <m:chr m:val="∑"/>
                        <m:supHide m:val="on"/>
                        <m:ctrlPr>
                          <a:rPr lang="is-IS" i="1">
                            <a:latin typeface="Cambria Math" panose="02040503050406030204" pitchFamily="18" charset="0"/>
                          </a:rPr>
                        </m:ctrlPr>
                      </m:naryPr>
                      <m:sub>
                        <m:r>
                          <a:rPr lang="en-US" i="1">
                            <a:latin typeface="Cambria Math" charset="0"/>
                          </a:rPr>
                          <m:t>𝑗</m:t>
                        </m:r>
                        <m:r>
                          <a:rPr lang="en-US" i="1">
                            <a:latin typeface="Cambria Math" charset="0"/>
                          </a:rPr>
                          <m:t>≠</m:t>
                        </m:r>
                        <m:r>
                          <a:rPr lang="en-US" i="1">
                            <a:latin typeface="Cambria Math" charset="0"/>
                          </a:rPr>
                          <m:t>𝑖</m:t>
                        </m:r>
                        <m:r>
                          <a:rPr lang="en-US" i="1">
                            <a:latin typeface="Cambria Math" charset="0"/>
                          </a:rPr>
                          <m:t> </m:t>
                        </m:r>
                      </m:sub>
                      <m:sup/>
                      <m:e>
                        <m:r>
                          <a:rPr lang="en-US" b="0" i="1" smtClean="0">
                            <a:latin typeface="Cambria Math" charset="0"/>
                          </a:rPr>
                          <m:t>1/</m:t>
                        </m:r>
                        <m:r>
                          <a:rPr lang="en-US" b="0" i="1" smtClean="0">
                            <a:latin typeface="Cambria Math" charset="0"/>
                          </a:rPr>
                          <m:t>𝑛</m:t>
                        </m:r>
                      </m:e>
                    </m:nary>
                  </m:oMath>
                </a14:m>
                <a:endParaRPr lang="en-US" dirty="0"/>
              </a:p>
              <a:p>
                <a14:m>
                  <m:oMath xmlns:m="http://schemas.openxmlformats.org/officeDocument/2006/math">
                    <m:r>
                      <a:rPr lang="en-US" i="1">
                        <a:latin typeface="Cambria Math" charset="0"/>
                      </a:rPr>
                      <m:t> </m:t>
                    </m:r>
                    <m:r>
                      <a:rPr lang="en-US" b="0" i="1" smtClean="0">
                        <a:latin typeface="Cambria Math" charset="0"/>
                      </a:rPr>
                      <m:t>            </m:t>
                    </m:r>
                    <m:r>
                      <a:rPr lang="en-US" i="1">
                        <a:latin typeface="Cambria Math" charset="0"/>
                      </a:rPr>
                      <m:t>=1+</m:t>
                    </m:r>
                    <m:f>
                      <m:fPr>
                        <m:ctrlPr>
                          <a:rPr lang="en-US" b="0" i="1" smtClean="0">
                            <a:latin typeface="Cambria Math" panose="02040503050406030204" pitchFamily="18" charset="0"/>
                          </a:rPr>
                        </m:ctrlPr>
                      </m:fPr>
                      <m:num>
                        <m:r>
                          <a:rPr lang="en-US" b="0" i="1" smtClean="0">
                            <a:latin typeface="Cambria Math" charset="0"/>
                          </a:rPr>
                          <m:t>𝑛</m:t>
                        </m:r>
                        <m:r>
                          <a:rPr lang="en-US" b="0" i="1" smtClean="0">
                            <a:latin typeface="Cambria Math" charset="0"/>
                          </a:rPr>
                          <m:t>−1</m:t>
                        </m:r>
                      </m:num>
                      <m:den>
                        <m:r>
                          <a:rPr lang="en-US" b="0" i="1" smtClean="0">
                            <a:latin typeface="Cambria Math" charset="0"/>
                          </a:rPr>
                          <m:t>𝑛</m:t>
                        </m:r>
                      </m:den>
                    </m:f>
                    <m:r>
                      <a:rPr lang="en-US" b="0" i="1" smtClean="0">
                        <a:latin typeface="Cambria Math" charset="0"/>
                      </a:rPr>
                      <m:t> ≤2.</m:t>
                    </m:r>
                  </m:oMath>
                </a14:m>
                <a:endParaRPr lang="en-US" dirty="0"/>
              </a:p>
              <a:p>
                <a:endParaRPr lang="en-US" dirty="0"/>
              </a:p>
            </p:txBody>
          </p:sp>
        </mc:Choice>
        <mc:Fallback xmlns="">
          <p:sp>
            <p:nvSpPr>
              <p:cNvPr id="27" name="Content Placeholder 26"/>
              <p:cNvSpPr>
                <a:spLocks noGrp="1" noRot="1" noChangeAspect="1" noMove="1" noResize="1" noEditPoints="1" noAdjustHandles="1" noChangeArrowheads="1" noChangeShapeType="1" noTextEdit="1"/>
              </p:cNvSpPr>
              <p:nvPr>
                <p:ph idx="1"/>
              </p:nvPr>
            </p:nvSpPr>
            <p:spPr>
              <a:xfrm>
                <a:off x="628650" y="1255595"/>
                <a:ext cx="7886700" cy="2918105"/>
              </a:xfrm>
              <a:blipFill rotWithShape="0">
                <a:blip r:embed="rId4"/>
                <a:stretch>
                  <a:fillRect l="-1391"/>
                </a:stretch>
              </a:blipFill>
            </p:spPr>
            <p:txBody>
              <a:bodyPr/>
              <a:lstStyle/>
              <a:p>
                <a:r>
                  <a:rPr lang="en-US">
                    <a:noFill/>
                  </a:rPr>
                  <a:t> </a:t>
                </a:r>
              </a:p>
            </p:txBody>
          </p:sp>
        </mc:Fallback>
      </mc:AlternateContent>
      <p:sp>
        <p:nvSpPr>
          <p:cNvPr id="28" name="Freeform 27"/>
          <p:cNvSpPr/>
          <p:nvPr/>
        </p:nvSpPr>
        <p:spPr>
          <a:xfrm>
            <a:off x="1405719" y="914329"/>
            <a:ext cx="2169994" cy="601321"/>
          </a:xfrm>
          <a:custGeom>
            <a:avLst/>
            <a:gdLst>
              <a:gd name="connsiteX0" fmla="*/ 2212297 w 2212297"/>
              <a:gd name="connsiteY0" fmla="*/ 71 h 573277"/>
              <a:gd name="connsiteX1" fmla="*/ 2075820 w 2212297"/>
              <a:gd name="connsiteY1" fmla="*/ 218435 h 573277"/>
              <a:gd name="connsiteX2" fmla="*/ 1625444 w 2212297"/>
              <a:gd name="connsiteY2" fmla="*/ 245731 h 573277"/>
              <a:gd name="connsiteX3" fmla="*/ 547271 w 2212297"/>
              <a:gd name="connsiteY3" fmla="*/ 71 h 573277"/>
              <a:gd name="connsiteX4" fmla="*/ 42303 w 2212297"/>
              <a:gd name="connsiteY4" fmla="*/ 273026 h 573277"/>
              <a:gd name="connsiteX5" fmla="*/ 28656 w 2212297"/>
              <a:gd name="connsiteY5" fmla="*/ 573277 h 57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2297" h="573277">
                <a:moveTo>
                  <a:pt x="2212297" y="71"/>
                </a:moveTo>
                <a:cubicBezTo>
                  <a:pt x="2192963" y="88781"/>
                  <a:pt x="2173629" y="177492"/>
                  <a:pt x="2075820" y="218435"/>
                </a:cubicBezTo>
                <a:cubicBezTo>
                  <a:pt x="1978011" y="259378"/>
                  <a:pt x="1880202" y="282125"/>
                  <a:pt x="1625444" y="245731"/>
                </a:cubicBezTo>
                <a:cubicBezTo>
                  <a:pt x="1370686" y="209337"/>
                  <a:pt x="811128" y="-4478"/>
                  <a:pt x="547271" y="71"/>
                </a:cubicBezTo>
                <a:cubicBezTo>
                  <a:pt x="283414" y="4620"/>
                  <a:pt x="128739" y="177492"/>
                  <a:pt x="42303" y="273026"/>
                </a:cubicBezTo>
                <a:cubicBezTo>
                  <a:pt x="-44133" y="368560"/>
                  <a:pt x="28656" y="573277"/>
                  <a:pt x="28656" y="573277"/>
                </a:cubicBezTo>
              </a:path>
            </a:pathLst>
          </a:custGeom>
          <a:noFill/>
          <a:ln w="34925">
            <a:solidFill>
              <a:schemeClr val="accent1"/>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050923" y="6293371"/>
            <a:ext cx="1853926" cy="369332"/>
          </a:xfrm>
          <a:prstGeom prst="rect">
            <a:avLst/>
          </a:prstGeom>
          <a:noFill/>
        </p:spPr>
        <p:txBody>
          <a:bodyPr wrap="square" rtlCol="0">
            <a:spAutoFit/>
          </a:bodyPr>
          <a:lstStyle/>
          <a:p>
            <a:r>
              <a:rPr lang="en-US" dirty="0">
                <a:solidFill>
                  <a:srgbClr val="C00000"/>
                </a:solidFill>
              </a:rPr>
              <a:t>COLLISION!</a:t>
            </a:r>
          </a:p>
        </p:txBody>
      </p:sp>
      <p:sp>
        <p:nvSpPr>
          <p:cNvPr id="31" name="Oval 30">
            <a:extLst>
              <a:ext uri="{FF2B5EF4-FFF2-40B4-BE49-F238E27FC236}">
                <a16:creationId xmlns:a16="http://schemas.microsoft.com/office/drawing/2014/main" id="{C0F75BB4-9BD6-B848-AE71-0D71D9A5B2A9}"/>
              </a:ext>
            </a:extLst>
          </p:cNvPr>
          <p:cNvSpPr/>
          <p:nvPr/>
        </p:nvSpPr>
        <p:spPr>
          <a:xfrm>
            <a:off x="3400860" y="1677511"/>
            <a:ext cx="3432516" cy="829994"/>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B053F5F8-698B-114E-839A-57F730A7FFE2}"/>
              </a:ext>
            </a:extLst>
          </p:cNvPr>
          <p:cNvCxnSpPr>
            <a:cxnSpLocks/>
            <a:stCxn id="31" idx="4"/>
          </p:cNvCxnSpPr>
          <p:nvPr/>
        </p:nvCxnSpPr>
        <p:spPr>
          <a:xfrm>
            <a:off x="5117118" y="2507505"/>
            <a:ext cx="1561067" cy="465922"/>
          </a:xfrm>
          <a:prstGeom prst="line">
            <a:avLst/>
          </a:prstGeom>
          <a:ln w="254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01154C1-8B64-DA49-869A-1442A0AEEA3A}"/>
              </a:ext>
            </a:extLst>
          </p:cNvPr>
          <p:cNvSpPr txBox="1"/>
          <p:nvPr/>
        </p:nvSpPr>
        <p:spPr>
          <a:xfrm>
            <a:off x="6834753" y="2786284"/>
            <a:ext cx="2070096" cy="646331"/>
          </a:xfrm>
          <a:prstGeom prst="rect">
            <a:avLst/>
          </a:prstGeom>
          <a:noFill/>
        </p:spPr>
        <p:txBody>
          <a:bodyPr wrap="square" rtlCol="0">
            <a:spAutoFit/>
          </a:bodyPr>
          <a:lstStyle/>
          <a:p>
            <a:r>
              <a:rPr lang="en-US" dirty="0">
                <a:solidFill>
                  <a:srgbClr val="FF0000"/>
                </a:solidFill>
              </a:rPr>
              <a:t>All that we needed was that this is 1/n</a:t>
            </a:r>
          </a:p>
        </p:txBody>
      </p:sp>
    </p:spTree>
    <p:extLst>
      <p:ext uri="{BB962C8B-B14F-4D97-AF65-F5344CB8AC3E}">
        <p14:creationId xmlns:p14="http://schemas.microsoft.com/office/powerpoint/2010/main" val="18803986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105"/>
            <a:ext cx="7886700" cy="1325563"/>
          </a:xfrm>
        </p:spPr>
        <p:txBody>
          <a:bodyPr/>
          <a:lstStyle/>
          <a:p>
            <a:r>
              <a:rPr lang="en-US" dirty="0"/>
              <a:t>Strategy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8880" y="1105487"/>
                <a:ext cx="7886700" cy="2604110"/>
              </a:xfrm>
            </p:spPr>
            <p:txBody>
              <a:bodyPr/>
              <a:lstStyle/>
              <a:p>
                <a:r>
                  <a:rPr lang="en-US" dirty="0"/>
                  <a:t>Pick a small hash family H, so that when I choose h randomly from H,</a:t>
                </a:r>
              </a:p>
              <a:p>
                <a:endParaRPr lang="en-US" sz="1200" dirty="0"/>
              </a:p>
              <a:p>
                <a:pPr marL="0" indent="0">
                  <a:buNone/>
                </a:pPr>
                <a14:m>
                  <m:oMathPara xmlns:m="http://schemas.openxmlformats.org/officeDocument/2006/math">
                    <m:oMathParaPr>
                      <m:jc m:val="centerGroup"/>
                    </m:oMathParaPr>
                    <m:oMath xmlns:m="http://schemas.openxmlformats.org/officeDocument/2006/math">
                      <m:r>
                        <m:rPr>
                          <m:sty m:val="p"/>
                        </m:rPr>
                        <a:rPr lang="en-US" i="0" smtClean="0">
                          <a:solidFill>
                            <a:srgbClr val="FF0000"/>
                          </a:solidFill>
                          <a:latin typeface="Cambria Math" charset="0"/>
                        </a:rPr>
                        <m:t>f</m:t>
                      </m:r>
                      <m:r>
                        <m:rPr>
                          <m:sty m:val="p"/>
                        </m:rPr>
                        <a:rPr lang="en-US" b="0" i="0" smtClean="0">
                          <a:solidFill>
                            <a:srgbClr val="FF0000"/>
                          </a:solidFill>
                          <a:latin typeface="Cambria Math" charset="0"/>
                        </a:rPr>
                        <m:t>or</m:t>
                      </m:r>
                      <m:r>
                        <a:rPr lang="en-US" b="0" i="0" smtClean="0">
                          <a:solidFill>
                            <a:srgbClr val="FF0000"/>
                          </a:solidFill>
                          <a:latin typeface="Cambria Math" charset="0"/>
                        </a:rPr>
                        <m:t> </m:t>
                      </m:r>
                      <m:r>
                        <m:rPr>
                          <m:sty m:val="p"/>
                        </m:rPr>
                        <a:rPr lang="en-US" b="0" i="0" smtClean="0">
                          <a:solidFill>
                            <a:srgbClr val="FF0000"/>
                          </a:solidFill>
                          <a:latin typeface="Cambria Math" charset="0"/>
                        </a:rPr>
                        <m:t>all</m:t>
                      </m:r>
                      <m:r>
                        <a:rPr lang="en-US" b="0" i="0" smtClean="0">
                          <a:solidFill>
                            <a:srgbClr val="FF0000"/>
                          </a:solidFill>
                          <a:latin typeface="Cambria Math"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𝑢</m:t>
                          </m:r>
                        </m:e>
                        <m:sub>
                          <m:r>
                            <a:rPr lang="en-US" b="0" i="1" smtClean="0">
                              <a:solidFill>
                                <a:srgbClr val="FF0000"/>
                              </a:solidFill>
                              <a:latin typeface="Cambria Math" charset="0"/>
                            </a:rPr>
                            <m:t>𝑖</m:t>
                          </m:r>
                        </m:sub>
                      </m:sSub>
                      <m:r>
                        <a:rPr lang="en-US" b="0" i="1" smtClean="0">
                          <a:solidFill>
                            <a:srgbClr val="FF0000"/>
                          </a:solidFill>
                          <a:latin typeface="Cambria Math"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𝑢</m:t>
                          </m:r>
                        </m:e>
                        <m:sub>
                          <m:r>
                            <a:rPr lang="en-US" b="0" i="1" smtClean="0">
                              <a:solidFill>
                                <a:srgbClr val="FF0000"/>
                              </a:solidFill>
                              <a:latin typeface="Cambria Math" charset="0"/>
                            </a:rPr>
                            <m:t>𝑗</m:t>
                          </m:r>
                        </m:sub>
                      </m:sSub>
                      <m:r>
                        <a:rPr lang="en-US" b="0" i="1" smtClean="0">
                          <a:solidFill>
                            <a:srgbClr val="FF0000"/>
                          </a:solidFill>
                          <a:latin typeface="Cambria Math" charset="0"/>
                        </a:rPr>
                        <m:t>∈</m:t>
                      </m:r>
                      <m:r>
                        <a:rPr lang="en-US" b="0" i="1" smtClean="0">
                          <a:solidFill>
                            <a:srgbClr val="FF0000"/>
                          </a:solidFill>
                          <a:latin typeface="Cambria Math" charset="0"/>
                        </a:rPr>
                        <m:t>𝑈</m:t>
                      </m:r>
                      <m:r>
                        <a:rPr lang="en-US" b="0" i="0" smtClean="0">
                          <a:solidFill>
                            <a:srgbClr val="FF0000"/>
                          </a:solidFill>
                          <a:latin typeface="Cambria Math" charset="0"/>
                        </a:rPr>
                        <m:t>     </m:t>
                      </m:r>
                      <m:r>
                        <m:rPr>
                          <m:sty m:val="p"/>
                        </m:rPr>
                        <a:rPr lang="en-US" b="0" i="0" smtClean="0">
                          <a:solidFill>
                            <a:srgbClr val="FF0000"/>
                          </a:solidFill>
                          <a:latin typeface="Cambria Math" charset="0"/>
                        </a:rPr>
                        <m:t>with</m:t>
                      </m:r>
                      <m:r>
                        <a:rPr lang="en-US" b="0" i="0" smtClean="0">
                          <a:solidFill>
                            <a:srgbClr val="FF0000"/>
                          </a:solidFill>
                          <a:latin typeface="Cambria Math" charset="0"/>
                        </a:rPr>
                        <m:t> </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𝑢</m:t>
                          </m:r>
                        </m:e>
                        <m:sub>
                          <m:r>
                            <a:rPr lang="en-US" b="0" i="1" smtClean="0">
                              <a:solidFill>
                                <a:srgbClr val="FF0000"/>
                              </a:solidFill>
                              <a:latin typeface="Cambria Math" charset="0"/>
                            </a:rPr>
                            <m:t>𝑖</m:t>
                          </m:r>
                        </m:sub>
                      </m:sSub>
                      <m:r>
                        <a:rPr lang="en-US" b="0" i="1" smtClean="0">
                          <a:solidFill>
                            <a:srgbClr val="FF0000"/>
                          </a:solidFill>
                          <a:latin typeface="Cambria Math"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𝑢</m:t>
                          </m:r>
                        </m:e>
                        <m:sub>
                          <m:r>
                            <a:rPr lang="en-US" b="0" i="1" smtClean="0">
                              <a:solidFill>
                                <a:srgbClr val="FF0000"/>
                              </a:solidFill>
                              <a:latin typeface="Cambria Math" charset="0"/>
                            </a:rPr>
                            <m:t>𝑗</m:t>
                          </m:r>
                        </m:sub>
                      </m:sSub>
                      <m:r>
                        <a:rPr lang="en-US" b="0" i="1" smtClean="0">
                          <a:solidFill>
                            <a:srgbClr val="FF0000"/>
                          </a:solidFill>
                          <a:latin typeface="Cambria Math" charset="0"/>
                        </a:rPr>
                        <m:t>,  </m:t>
                      </m:r>
                    </m:oMath>
                  </m:oMathPara>
                </a14:m>
                <a:endParaRPr lang="en-US" b="0" i="1" dirty="0">
                  <a:solidFill>
                    <a:srgbClr val="FF0000"/>
                  </a:solidFill>
                  <a:latin typeface="Cambria Math"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charset="0"/>
                            </a:rPr>
                            <m:t>𝑃</m:t>
                          </m:r>
                        </m:e>
                        <m:sub>
                          <m:r>
                            <a:rPr lang="en-US" b="0" i="1" smtClean="0">
                              <a:solidFill>
                                <a:srgbClr val="FF0000"/>
                              </a:solidFill>
                              <a:latin typeface="Cambria Math" charset="0"/>
                            </a:rPr>
                            <m:t>h</m:t>
                          </m:r>
                          <m:r>
                            <a:rPr lang="en-US" b="0" i="1" smtClean="0">
                              <a:solidFill>
                                <a:srgbClr val="FF0000"/>
                              </a:solidFill>
                              <a:latin typeface="Cambria Math" charset="0"/>
                            </a:rPr>
                            <m:t>∈</m:t>
                          </m:r>
                          <m:r>
                            <a:rPr lang="en-US" b="0" i="1" smtClean="0">
                              <a:solidFill>
                                <a:srgbClr val="FF0000"/>
                              </a:solidFill>
                              <a:latin typeface="Cambria Math" charset="0"/>
                            </a:rPr>
                            <m:t>𝐻</m:t>
                          </m:r>
                        </m:sub>
                      </m:sSub>
                      <m:d>
                        <m:dPr>
                          <m:begChr m:val="{"/>
                          <m:endChr m:val="}"/>
                          <m:ctrlPr>
                            <a:rPr lang="en-US" i="1" smtClean="0">
                              <a:solidFill>
                                <a:srgbClr val="FF0000"/>
                              </a:solidFill>
                              <a:latin typeface="Cambria Math" panose="02040503050406030204" pitchFamily="18" charset="0"/>
                            </a:rPr>
                          </m:ctrlPr>
                        </m:dPr>
                        <m:e>
                          <m:r>
                            <a:rPr lang="en-US" i="1">
                              <a:solidFill>
                                <a:srgbClr val="FF0000"/>
                              </a:solidFill>
                              <a:latin typeface="Cambria Math" charset="0"/>
                            </a:rPr>
                            <m:t> </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e>
                          </m:d>
                          <m:r>
                            <a:rPr lang="en-US" i="1">
                              <a:solidFill>
                                <a:srgbClr val="FF0000"/>
                              </a:solidFill>
                              <a:latin typeface="Cambria Math" charset="0"/>
                            </a:rPr>
                            <m:t>=</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e>
                          </m:d>
                        </m:e>
                      </m:d>
                      <m:r>
                        <a:rPr lang="en-US" b="0" i="1" smtClean="0">
                          <a:solidFill>
                            <a:srgbClr val="FF0000"/>
                          </a:solidFill>
                          <a:latin typeface="Cambria Math"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charset="0"/>
                            </a:rPr>
                            <m:t>1</m:t>
                          </m:r>
                        </m:num>
                        <m:den>
                          <m:r>
                            <a:rPr lang="en-US" b="0" i="1" smtClean="0">
                              <a:solidFill>
                                <a:srgbClr val="FF0000"/>
                              </a:solidFill>
                              <a:latin typeface="Cambria Math" charset="0"/>
                            </a:rPr>
                            <m:t>𝑛</m:t>
                          </m:r>
                        </m:den>
                      </m:f>
                    </m:oMath>
                  </m:oMathPara>
                </a14:m>
                <a:endParaRPr lang="en-US" dirty="0">
                  <a:solidFill>
                    <a:srgbClr val="FF0000"/>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8880" y="1105487"/>
                <a:ext cx="7886700" cy="2604110"/>
              </a:xfrm>
              <a:blipFill rotWithShape="0">
                <a:blip r:embed="rId2"/>
                <a:stretch>
                  <a:fillRect l="-1392" t="-3738" r="-387"/>
                </a:stretch>
              </a:blipFill>
            </p:spPr>
            <p:txBody>
              <a:bodyPr/>
              <a:lstStyle/>
              <a:p>
                <a:r>
                  <a:rPr lang="en-US">
                    <a:noFill/>
                  </a:rPr>
                  <a:t> </a:t>
                </a:r>
              </a:p>
            </p:txBody>
          </p:sp>
        </mc:Fallback>
      </mc:AlternateContent>
      <p:grpSp>
        <p:nvGrpSpPr>
          <p:cNvPr id="4" name="Group 3"/>
          <p:cNvGrpSpPr/>
          <p:nvPr/>
        </p:nvGrpSpPr>
        <p:grpSpPr>
          <a:xfrm flipH="1">
            <a:off x="6617827" y="4106177"/>
            <a:ext cx="1897523" cy="2326480"/>
            <a:chOff x="628650" y="4603505"/>
            <a:chExt cx="1602601" cy="1833560"/>
          </a:xfrm>
        </p:grpSpPr>
        <p:sp>
          <p:nvSpPr>
            <p:cNvPr id="5" name="Freeform 4"/>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a:off x="6570867" y="5986697"/>
            <a:ext cx="473905" cy="584775"/>
          </a:xfrm>
          <a:prstGeom prst="rect">
            <a:avLst/>
          </a:prstGeom>
          <a:noFill/>
        </p:spPr>
        <p:txBody>
          <a:bodyPr wrap="square" rtlCol="0">
            <a:spAutoFit/>
          </a:bodyPr>
          <a:lstStyle/>
          <a:p>
            <a:r>
              <a:rPr lang="en-US" sz="3200" dirty="0"/>
              <a:t>H</a:t>
            </a:r>
          </a:p>
        </p:txBody>
      </p:sp>
      <p:sp>
        <p:nvSpPr>
          <p:cNvPr id="8" name="Oval 7"/>
          <p:cNvSpPr/>
          <p:nvPr/>
        </p:nvSpPr>
        <p:spPr>
          <a:xfrm>
            <a:off x="7427742" y="5500468"/>
            <a:ext cx="138846" cy="1406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97165" y="5379535"/>
            <a:ext cx="325387" cy="523220"/>
          </a:xfrm>
          <a:prstGeom prst="rect">
            <a:avLst/>
          </a:prstGeom>
          <a:noFill/>
        </p:spPr>
        <p:txBody>
          <a:bodyPr wrap="square" rtlCol="0">
            <a:spAutoFit/>
          </a:bodyPr>
          <a:lstStyle/>
          <a:p>
            <a:r>
              <a:rPr lang="en-US" sz="2800" dirty="0"/>
              <a:t>h</a:t>
            </a:r>
            <a:endParaRPr lang="en-US" dirty="0"/>
          </a:p>
        </p:txBody>
      </p:sp>
      <p:sp>
        <p:nvSpPr>
          <p:cNvPr id="10" name="TextBox 9"/>
          <p:cNvSpPr txBox="1"/>
          <p:nvPr/>
        </p:nvSpPr>
        <p:spPr>
          <a:xfrm>
            <a:off x="668880" y="3684586"/>
            <a:ext cx="5989177" cy="3416320"/>
          </a:xfrm>
          <a:prstGeom prst="rect">
            <a:avLst/>
          </a:prstGeom>
          <a:noFill/>
        </p:spPr>
        <p:txBody>
          <a:bodyPr wrap="square" rtlCol="0">
            <a:spAutoFit/>
          </a:bodyPr>
          <a:lstStyle/>
          <a:p>
            <a:pPr marL="285750" indent="-285750">
              <a:buFont typeface="Arial" charset="0"/>
              <a:buChar char="•"/>
            </a:pPr>
            <a:r>
              <a:rPr lang="en-US" sz="2800" dirty="0"/>
              <a:t>A hash family H that satisfies this is called a </a:t>
            </a:r>
            <a:r>
              <a:rPr lang="en-US" sz="2800" b="1" u="sng" dirty="0"/>
              <a:t>universal hash family</a:t>
            </a:r>
            <a:r>
              <a:rPr lang="en-US" sz="2800" b="1" dirty="0"/>
              <a:t>.</a:t>
            </a:r>
            <a:endParaRPr lang="en-US" sz="2800" dirty="0"/>
          </a:p>
          <a:p>
            <a:pPr marL="285750" indent="-285750">
              <a:buFont typeface="Arial" charset="0"/>
              <a:buChar char="•"/>
            </a:pPr>
            <a:r>
              <a:rPr lang="en-US" sz="2800" dirty="0"/>
              <a:t>Then we still get O(1)-sized buckets in expectation.</a:t>
            </a:r>
            <a:endParaRPr lang="en-US" sz="1400" dirty="0"/>
          </a:p>
          <a:p>
            <a:pPr marL="285750" indent="-285750">
              <a:buFont typeface="Arial" charset="0"/>
              <a:buChar char="•"/>
            </a:pPr>
            <a:r>
              <a:rPr lang="en-US" sz="2800" dirty="0"/>
              <a:t>But now the space we need is log(|H|) bits</a:t>
            </a:r>
            <a:r>
              <a:rPr lang="en-US" sz="2400" dirty="0"/>
              <a:t>.</a:t>
            </a:r>
          </a:p>
          <a:p>
            <a:pPr marL="742950" lvl="1" indent="-285750">
              <a:buFont typeface="Arial" charset="0"/>
              <a:buChar char="•"/>
            </a:pPr>
            <a:r>
              <a:rPr lang="en-US" sz="2400" dirty="0"/>
              <a:t>Hopefully pretty small!</a:t>
            </a:r>
          </a:p>
          <a:p>
            <a:pPr marL="285750" indent="-285750">
              <a:buFont typeface="Arial" charset="0"/>
              <a:buChar char="•"/>
            </a:pPr>
            <a:endParaRPr lang="en-US" sz="2400" dirty="0"/>
          </a:p>
        </p:txBody>
      </p:sp>
      <p:sp>
        <p:nvSpPr>
          <p:cNvPr id="12" name="TextBox 11"/>
          <p:cNvSpPr txBox="1"/>
          <p:nvPr/>
        </p:nvSpPr>
        <p:spPr>
          <a:xfrm>
            <a:off x="7427741" y="2062656"/>
            <a:ext cx="1761701" cy="1569660"/>
          </a:xfrm>
          <a:prstGeom prst="rect">
            <a:avLst/>
          </a:prstGeom>
          <a:noFill/>
        </p:spPr>
        <p:txBody>
          <a:bodyPr wrap="square" rtlCol="0">
            <a:spAutoFit/>
          </a:bodyPr>
          <a:lstStyle/>
          <a:p>
            <a:pPr algn="ctr"/>
            <a:r>
              <a:rPr lang="en-US" sz="1600" dirty="0"/>
              <a:t>In English: fix any two elements of U.  The probability that they collide under a random h in H is small.</a:t>
            </a:r>
          </a:p>
        </p:txBody>
      </p:sp>
    </p:spTree>
    <p:extLst>
      <p:ext uri="{BB962C8B-B14F-4D97-AF65-F5344CB8AC3E}">
        <p14:creationId xmlns:p14="http://schemas.microsoft.com/office/powerpoint/2010/main" val="49670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build="p"/>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flipH="1">
            <a:off x="7279879" y="275793"/>
            <a:ext cx="1611097" cy="2021122"/>
            <a:chOff x="628650" y="4603505"/>
            <a:chExt cx="1602601" cy="1833560"/>
          </a:xfrm>
        </p:grpSpPr>
        <p:sp>
          <p:nvSpPr>
            <p:cNvPr id="32" name="Freeform 31"/>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05376" y="337041"/>
            <a:ext cx="8638180" cy="732041"/>
          </a:xfrm>
        </p:spPr>
        <p:txBody>
          <a:bodyPr>
            <a:normAutofit/>
          </a:bodyPr>
          <a:lstStyle/>
          <a:p>
            <a:r>
              <a:rPr lang="en-US" sz="3600" dirty="0"/>
              <a:t>So the whole scheme will be</a:t>
            </a:r>
          </a:p>
        </p:txBody>
      </p:sp>
      <p:sp>
        <p:nvSpPr>
          <p:cNvPr id="4" name="Oval 3"/>
          <p:cNvSpPr/>
          <p:nvPr/>
        </p:nvSpPr>
        <p:spPr>
          <a:xfrm>
            <a:off x="126609" y="1364566"/>
            <a:ext cx="4141309" cy="528469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grpSp>
        <p:nvGrpSpPr>
          <p:cNvPr id="5" name="Group 4"/>
          <p:cNvGrpSpPr/>
          <p:nvPr/>
        </p:nvGrpSpPr>
        <p:grpSpPr>
          <a:xfrm>
            <a:off x="5842940" y="3736520"/>
            <a:ext cx="1828800" cy="2969892"/>
            <a:chOff x="5336275" y="3575713"/>
            <a:chExt cx="1917117" cy="2975208"/>
          </a:xfrm>
        </p:grpSpPr>
        <p:sp>
          <p:nvSpPr>
            <p:cNvPr id="6" name="Rectangle 5"/>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045958" y="3575713"/>
              <a:ext cx="573206" cy="2975208"/>
            </a:xfrm>
            <a:prstGeom prst="rightBrace">
              <a:avLst>
                <a:gd name="adj1" fmla="val 8333"/>
                <a:gd name="adj2" fmla="val 49004"/>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rot="5400000">
              <a:off x="5881470" y="5004750"/>
              <a:ext cx="2118569" cy="625274"/>
            </a:xfrm>
            <a:prstGeom prst="rect">
              <a:avLst/>
            </a:prstGeom>
            <a:noFill/>
          </p:spPr>
          <p:txBody>
            <a:bodyPr wrap="square" rtlCol="0">
              <a:spAutoFit/>
            </a:bodyPr>
            <a:lstStyle/>
            <a:p>
              <a:r>
                <a:rPr lang="en-US" dirty="0">
                  <a:solidFill>
                    <a:schemeClr val="accent4"/>
                  </a:solidFill>
                </a:rPr>
                <a:t>n buckets</a:t>
              </a:r>
            </a:p>
          </p:txBody>
        </p:sp>
      </p:grpSp>
      <p:cxnSp>
        <p:nvCxnSpPr>
          <p:cNvPr id="13" name="Straight Arrow Connector 12"/>
          <p:cNvCxnSpPr/>
          <p:nvPr/>
        </p:nvCxnSpPr>
        <p:spPr>
          <a:xfrm flipV="1">
            <a:off x="4469212" y="4629531"/>
            <a:ext cx="842138" cy="1"/>
          </a:xfrm>
          <a:prstGeom prst="straightConnector1">
            <a:avLst/>
          </a:prstGeom>
          <a:ln w="381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02122" y="4652107"/>
            <a:ext cx="928808" cy="523220"/>
          </a:xfrm>
          <a:prstGeom prst="rect">
            <a:avLst/>
          </a:prstGeom>
          <a:noFill/>
        </p:spPr>
        <p:txBody>
          <a:bodyPr wrap="square" rtlCol="0">
            <a:spAutoFit/>
          </a:bodyPr>
          <a:lstStyle/>
          <a:p>
            <a:r>
              <a:rPr lang="en-US" sz="2800">
                <a:solidFill>
                  <a:srgbClr val="7030A0"/>
                </a:solidFill>
              </a:rPr>
              <a:t>h</a:t>
            </a:r>
            <a:endParaRPr lang="en-US" dirty="0">
              <a:solidFill>
                <a:srgbClr val="7030A0"/>
              </a:solidFill>
            </a:endParaRPr>
          </a:p>
        </p:txBody>
      </p:sp>
      <p:pic>
        <p:nvPicPr>
          <p:cNvPr id="15" name="Picture 1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504581" y="1055893"/>
            <a:ext cx="887203" cy="553813"/>
          </a:xfrm>
          <a:prstGeom prst="rect">
            <a:avLst/>
          </a:prstGeom>
        </p:spPr>
      </p:pic>
      <p:sp>
        <p:nvSpPr>
          <p:cNvPr id="16" name="Rectangle 15"/>
          <p:cNvSpPr/>
          <p:nvPr/>
        </p:nvSpPr>
        <p:spPr>
          <a:xfrm rot="20891291">
            <a:off x="1382685" y="4750623"/>
            <a:ext cx="800409" cy="80535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sp>
        <p:nvSpPr>
          <p:cNvPr id="17" name="Rectangle 16"/>
          <p:cNvSpPr/>
          <p:nvPr/>
        </p:nvSpPr>
        <p:spPr>
          <a:xfrm rot="1067239">
            <a:off x="787924" y="3878053"/>
            <a:ext cx="753200" cy="73986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k</a:t>
            </a:r>
            <a:endParaRPr lang="en-US" dirty="0">
              <a:solidFill>
                <a:schemeClr val="tx1"/>
              </a:solidFill>
            </a:endParaRPr>
          </a:p>
        </p:txBody>
      </p:sp>
      <p:sp>
        <p:nvSpPr>
          <p:cNvPr id="18" name="Rectangle 17"/>
          <p:cNvSpPr/>
          <p:nvPr/>
        </p:nvSpPr>
        <p:spPr>
          <a:xfrm rot="19504244">
            <a:off x="2965185" y="4770005"/>
            <a:ext cx="688934" cy="8251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j</a:t>
            </a:r>
            <a:endParaRPr lang="en-US" dirty="0">
              <a:solidFill>
                <a:schemeClr val="tx1"/>
              </a:solidFill>
            </a:endParaRPr>
          </a:p>
        </p:txBody>
      </p:sp>
      <p:sp>
        <p:nvSpPr>
          <p:cNvPr id="20" name="Rectangle 19"/>
          <p:cNvSpPr/>
          <p:nvPr/>
        </p:nvSpPr>
        <p:spPr>
          <a:xfrm>
            <a:off x="6682251" y="5516840"/>
            <a:ext cx="531865" cy="58636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cxnSp>
        <p:nvCxnSpPr>
          <p:cNvPr id="21" name="Straight Arrow Connector 20"/>
          <p:cNvCxnSpPr/>
          <p:nvPr/>
        </p:nvCxnSpPr>
        <p:spPr>
          <a:xfrm flipV="1">
            <a:off x="6237641" y="5825769"/>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142699" y="4025309"/>
            <a:ext cx="3835020" cy="1834862"/>
          </a:xfrm>
          <a:custGeom>
            <a:avLst/>
            <a:gdLst>
              <a:gd name="connsiteX0" fmla="*/ 0 w 3835020"/>
              <a:gd name="connsiteY0" fmla="*/ 874237 h 1834862"/>
              <a:gd name="connsiteX1" fmla="*/ 191068 w 3835020"/>
              <a:gd name="connsiteY1" fmla="*/ 369270 h 1834862"/>
              <a:gd name="connsiteX2" fmla="*/ 1119116 w 3835020"/>
              <a:gd name="connsiteY2" fmla="*/ 28076 h 1834862"/>
              <a:gd name="connsiteX3" fmla="*/ 1856095 w 3835020"/>
              <a:gd name="connsiteY3" fmla="*/ 1119897 h 1834862"/>
              <a:gd name="connsiteX4" fmla="*/ 2688608 w 3835020"/>
              <a:gd name="connsiteY4" fmla="*/ 1747694 h 1834862"/>
              <a:gd name="connsiteX5" fmla="*/ 3835020 w 3835020"/>
              <a:gd name="connsiteY5" fmla="*/ 1829581 h 18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5020" h="1834862">
                <a:moveTo>
                  <a:pt x="0" y="874237"/>
                </a:moveTo>
                <a:cubicBezTo>
                  <a:pt x="2274" y="692267"/>
                  <a:pt x="4549" y="510297"/>
                  <a:pt x="191068" y="369270"/>
                </a:cubicBezTo>
                <a:cubicBezTo>
                  <a:pt x="377587" y="228243"/>
                  <a:pt x="841612" y="-97028"/>
                  <a:pt x="1119116" y="28076"/>
                </a:cubicBezTo>
                <a:cubicBezTo>
                  <a:pt x="1396620" y="153180"/>
                  <a:pt x="1594513" y="833294"/>
                  <a:pt x="1856095" y="1119897"/>
                </a:cubicBezTo>
                <a:cubicBezTo>
                  <a:pt x="2117677" y="1406500"/>
                  <a:pt x="2358787" y="1629413"/>
                  <a:pt x="2688608" y="1747694"/>
                </a:cubicBezTo>
                <a:cubicBezTo>
                  <a:pt x="3018429" y="1865975"/>
                  <a:pt x="3835020" y="1829581"/>
                  <a:pt x="3835020" y="1829581"/>
                </a:cubicBezTo>
              </a:path>
            </a:pathLst>
          </a:custGeom>
          <a:noFill/>
          <a:ln w="38100">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60497" y="6323449"/>
            <a:ext cx="1863969" cy="369332"/>
          </a:xfrm>
          <a:prstGeom prst="rect">
            <a:avLst/>
          </a:prstGeom>
        </p:spPr>
        <p:txBody>
          <a:bodyPr wrap="square">
            <a:spAutoFit/>
          </a:bodyPr>
          <a:lstStyle/>
          <a:p>
            <a:pPr algn="ctr"/>
            <a:r>
              <a:rPr lang="en-US"/>
              <a:t>Universe </a:t>
            </a:r>
            <a:r>
              <a:rPr lang="en-US" dirty="0"/>
              <a:t>U</a:t>
            </a:r>
          </a:p>
        </p:txBody>
      </p:sp>
      <p:sp>
        <p:nvSpPr>
          <p:cNvPr id="34" name="Rectangle 33"/>
          <p:cNvSpPr/>
          <p:nvPr/>
        </p:nvSpPr>
        <p:spPr>
          <a:xfrm rot="20442145">
            <a:off x="2207024" y="2709366"/>
            <a:ext cx="762625" cy="54680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u</a:t>
            </a:r>
            <a:r>
              <a:rPr lang="en-US" sz="3200" baseline="-25000">
                <a:solidFill>
                  <a:schemeClr val="tx1"/>
                </a:solidFill>
              </a:rPr>
              <a:t>1</a:t>
            </a:r>
            <a:endParaRPr lang="en-US" dirty="0">
              <a:solidFill>
                <a:schemeClr val="tx1"/>
              </a:solidFill>
            </a:endParaRPr>
          </a:p>
        </p:txBody>
      </p:sp>
      <p:sp>
        <p:nvSpPr>
          <p:cNvPr id="35" name="TextBox 34"/>
          <p:cNvSpPr txBox="1"/>
          <p:nvPr/>
        </p:nvSpPr>
        <p:spPr>
          <a:xfrm>
            <a:off x="4748171" y="1389577"/>
            <a:ext cx="2318559" cy="923330"/>
          </a:xfrm>
          <a:prstGeom prst="rect">
            <a:avLst/>
          </a:prstGeom>
          <a:noFill/>
        </p:spPr>
        <p:txBody>
          <a:bodyPr wrap="square" rtlCol="0">
            <a:spAutoFit/>
          </a:bodyPr>
          <a:lstStyle/>
          <a:p>
            <a:r>
              <a:rPr lang="en-US" dirty="0"/>
              <a:t>Choose h randomly from a </a:t>
            </a:r>
            <a:r>
              <a:rPr lang="en-US" b="1" dirty="0"/>
              <a:t>universal hash family </a:t>
            </a:r>
            <a:r>
              <a:rPr lang="en-US" dirty="0"/>
              <a:t>H</a:t>
            </a:r>
          </a:p>
        </p:txBody>
      </p:sp>
      <p:sp>
        <p:nvSpPr>
          <p:cNvPr id="36" name="TextBox 35"/>
          <p:cNvSpPr txBox="1"/>
          <p:nvPr/>
        </p:nvSpPr>
        <p:spPr>
          <a:xfrm>
            <a:off x="5842940" y="2419643"/>
            <a:ext cx="3048036" cy="646331"/>
          </a:xfrm>
          <a:prstGeom prst="rect">
            <a:avLst/>
          </a:prstGeom>
          <a:noFill/>
        </p:spPr>
        <p:txBody>
          <a:bodyPr wrap="square" rtlCol="0">
            <a:spAutoFit/>
          </a:bodyPr>
          <a:lstStyle/>
          <a:p>
            <a:pPr algn="ctr"/>
            <a:r>
              <a:rPr lang="en-US" dirty="0">
                <a:solidFill>
                  <a:schemeClr val="accent4"/>
                </a:solidFill>
              </a:rPr>
              <a:t>We can store h in small space since H is so small.</a:t>
            </a:r>
          </a:p>
        </p:txBody>
      </p:sp>
      <p:sp>
        <p:nvSpPr>
          <p:cNvPr id="37" name="TextBox 36"/>
          <p:cNvSpPr txBox="1"/>
          <p:nvPr/>
        </p:nvSpPr>
        <p:spPr>
          <a:xfrm>
            <a:off x="7680280" y="3999136"/>
            <a:ext cx="1344253" cy="1477328"/>
          </a:xfrm>
          <a:prstGeom prst="rect">
            <a:avLst/>
          </a:prstGeom>
          <a:noFill/>
        </p:spPr>
        <p:txBody>
          <a:bodyPr wrap="square" rtlCol="0">
            <a:spAutoFit/>
          </a:bodyPr>
          <a:lstStyle/>
          <a:p>
            <a:pPr algn="r"/>
            <a:r>
              <a:rPr lang="en-US" dirty="0">
                <a:solidFill>
                  <a:srgbClr val="FF0000"/>
                </a:solidFill>
              </a:rPr>
              <a:t>Probably these buckets will be pretty balanced.</a:t>
            </a:r>
          </a:p>
        </p:txBody>
      </p:sp>
      <p:pic>
        <p:nvPicPr>
          <p:cNvPr id="29" name="Picture 2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30" y="4514327"/>
            <a:ext cx="2874878" cy="2464181"/>
          </a:xfrm>
          <a:prstGeom prst="rect">
            <a:avLst/>
          </a:prstGeom>
        </p:spPr>
      </p:pic>
    </p:spTree>
    <p:extLst>
      <p:ext uri="{BB962C8B-B14F-4D97-AF65-F5344CB8AC3E}">
        <p14:creationId xmlns:p14="http://schemas.microsoft.com/office/powerpoint/2010/main" val="128112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49" presetClass="entr" presetSubtype="0" decel="100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style.rotation</p:attrName>
                                        </p:attrNameLst>
                                      </p:cBhvr>
                                      <p:tavLst>
                                        <p:tav tm="0">
                                          <p:val>
                                            <p:fltVal val="360"/>
                                          </p:val>
                                        </p:tav>
                                        <p:tav tm="100000">
                                          <p:val>
                                            <p:fltVal val="0"/>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6" grpId="0" animBg="1"/>
      <p:bldP spid="17" grpId="0" animBg="1"/>
      <p:bldP spid="18" grpId="0" animBg="1"/>
      <p:bldP spid="20" grpId="0" animBg="1"/>
      <p:bldP spid="24" grpId="0" animBg="1"/>
      <p:bldP spid="22" grpId="0"/>
      <p:bldP spid="34" grpId="0" animBg="1"/>
      <p:bldP spid="35" grpId="0"/>
      <p:bldP spid="36"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Hash tables are another sort of data structure that allows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solidFill>
                  <a:schemeClr val="accent5"/>
                </a:solidFill>
              </a:rPr>
              <a:t>.</a:t>
            </a:r>
          </a:p>
          <a:p>
            <a:pPr lvl="1"/>
            <a:r>
              <a:rPr lang="en-US" dirty="0">
                <a:solidFill>
                  <a:schemeClr val="accent4"/>
                </a:solidFill>
              </a:rPr>
              <a:t>like self-balancing binary trees</a:t>
            </a:r>
            <a:endParaRPr lang="en-US" sz="1500" dirty="0">
              <a:solidFill>
                <a:schemeClr val="accent4"/>
              </a:solidFill>
            </a:endParaRPr>
          </a:p>
          <a:p>
            <a:pPr lvl="1"/>
            <a:r>
              <a:rPr lang="en-US" dirty="0">
                <a:solidFill>
                  <a:schemeClr val="accent4"/>
                </a:solidFill>
              </a:rPr>
              <a:t>The difference is we can get better performance in expectation by using randomness. </a:t>
            </a:r>
          </a:p>
          <a:p>
            <a:endParaRPr lang="en-US" sz="1200" dirty="0">
              <a:solidFill>
                <a:schemeClr val="accent5"/>
              </a:solidFill>
            </a:endParaRPr>
          </a:p>
          <a:p>
            <a:r>
              <a:rPr lang="en-US" b="1" dirty="0"/>
              <a:t>Hash families </a:t>
            </a:r>
            <a:r>
              <a:rPr lang="en-US" dirty="0"/>
              <a:t>are the magic behind hash tables.</a:t>
            </a:r>
          </a:p>
          <a:p>
            <a:endParaRPr lang="en-US" sz="2400" dirty="0"/>
          </a:p>
          <a:p>
            <a:r>
              <a:rPr lang="en-US" b="1" dirty="0"/>
              <a:t>Universal hash families </a:t>
            </a:r>
            <a:r>
              <a:rPr lang="en-US" dirty="0"/>
              <a:t>are even more magical.</a:t>
            </a:r>
          </a:p>
        </p:txBody>
      </p:sp>
      <p:sp>
        <p:nvSpPr>
          <p:cNvPr id="4" name="Right Arrow 3"/>
          <p:cNvSpPr/>
          <p:nvPr/>
        </p:nvSpPr>
        <p:spPr>
          <a:xfrm rot="8578113">
            <a:off x="3361100" y="1083213"/>
            <a:ext cx="1153551"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6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hash family</a:t>
            </a:r>
            <a:endParaRPr lang="en-US" sz="3200" dirty="0">
              <a:solidFill>
                <a:srgbClr val="FF7300"/>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628650" y="2402401"/>
                <a:ext cx="7886700" cy="260411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 is a </a:t>
                </a:r>
                <a:r>
                  <a:rPr lang="en-US" b="1" i="1" dirty="0"/>
                  <a:t>universal hash family </a:t>
                </a:r>
                <a:r>
                  <a:rPr lang="en-US" dirty="0"/>
                  <a:t>if, when h is chosen uniformly at random from H,</a:t>
                </a:r>
              </a:p>
              <a:p>
                <a:endParaRPr lang="en-US" sz="12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mtClean="0">
                          <a:solidFill>
                            <a:srgbClr val="FF0000"/>
                          </a:solidFill>
                          <a:latin typeface="Cambria Math" charset="0"/>
                        </a:rPr>
                        <m:t>for</m:t>
                      </m:r>
                      <m:r>
                        <a:rPr lang="en-US" smtClean="0">
                          <a:solidFill>
                            <a:srgbClr val="FF0000"/>
                          </a:solidFill>
                          <a:latin typeface="Cambria Math" charset="0"/>
                        </a:rPr>
                        <m:t> </m:t>
                      </m:r>
                      <m:r>
                        <m:rPr>
                          <m:sty m:val="p"/>
                        </m:rPr>
                        <a:rPr lang="en-US" smtClean="0">
                          <a:solidFill>
                            <a:srgbClr val="FF0000"/>
                          </a:solidFill>
                          <a:latin typeface="Cambria Math" charset="0"/>
                        </a:rPr>
                        <m:t>all</m:t>
                      </m:r>
                      <m:r>
                        <a:rPr lang="en-US" smtClean="0">
                          <a:solidFill>
                            <a:srgbClr val="FF0000"/>
                          </a:solidFill>
                          <a:latin typeface="Cambria Math" charset="0"/>
                        </a:rPr>
                        <m:t> </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charset="0"/>
                            </a:rPr>
                            <m:t>𝑢</m:t>
                          </m:r>
                        </m:e>
                        <m:sub>
                          <m:r>
                            <a:rPr lang="en-US" i="1" smtClean="0">
                              <a:solidFill>
                                <a:srgbClr val="FF0000"/>
                              </a:solidFill>
                              <a:latin typeface="Cambria Math" charset="0"/>
                            </a:rPr>
                            <m:t>𝑖</m:t>
                          </m:r>
                        </m:sub>
                      </m:sSub>
                      <m:r>
                        <a:rPr lang="en-US" i="1" smtClean="0">
                          <a:solidFill>
                            <a:srgbClr val="FF0000"/>
                          </a:solidFill>
                          <a:latin typeface="Cambria Math" charset="0"/>
                        </a:rPr>
                        <m:t>, </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charset="0"/>
                            </a:rPr>
                            <m:t>𝑢</m:t>
                          </m:r>
                        </m:e>
                        <m:sub>
                          <m:r>
                            <a:rPr lang="en-US" i="1" smtClean="0">
                              <a:solidFill>
                                <a:srgbClr val="FF0000"/>
                              </a:solidFill>
                              <a:latin typeface="Cambria Math" charset="0"/>
                            </a:rPr>
                            <m:t>𝑗</m:t>
                          </m:r>
                        </m:sub>
                      </m:sSub>
                      <m:r>
                        <a:rPr lang="en-US" i="1" smtClean="0">
                          <a:solidFill>
                            <a:srgbClr val="FF0000"/>
                          </a:solidFill>
                          <a:latin typeface="Cambria Math" charset="0"/>
                        </a:rPr>
                        <m:t>∈</m:t>
                      </m:r>
                      <m:r>
                        <a:rPr lang="en-US" i="1" smtClean="0">
                          <a:solidFill>
                            <a:srgbClr val="FF0000"/>
                          </a:solidFill>
                          <a:latin typeface="Cambria Math" charset="0"/>
                        </a:rPr>
                        <m:t>𝑈</m:t>
                      </m:r>
                      <m:r>
                        <a:rPr lang="en-US" smtClean="0">
                          <a:solidFill>
                            <a:srgbClr val="FF0000"/>
                          </a:solidFill>
                          <a:latin typeface="Cambria Math" charset="0"/>
                        </a:rPr>
                        <m:t>     </m:t>
                      </m:r>
                      <m:r>
                        <m:rPr>
                          <m:sty m:val="p"/>
                        </m:rPr>
                        <a:rPr lang="en-US" smtClean="0">
                          <a:solidFill>
                            <a:srgbClr val="FF0000"/>
                          </a:solidFill>
                          <a:latin typeface="Cambria Math" charset="0"/>
                        </a:rPr>
                        <m:t>with</m:t>
                      </m:r>
                      <m:r>
                        <a:rPr lang="en-US" smtClean="0">
                          <a:solidFill>
                            <a:srgbClr val="FF0000"/>
                          </a:solidFill>
                          <a:latin typeface="Cambria Math" charset="0"/>
                        </a:rPr>
                        <m:t> </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charset="0"/>
                            </a:rPr>
                            <m:t>𝑢</m:t>
                          </m:r>
                        </m:e>
                        <m:sub>
                          <m:r>
                            <a:rPr lang="en-US" i="1" smtClean="0">
                              <a:solidFill>
                                <a:srgbClr val="FF0000"/>
                              </a:solidFill>
                              <a:latin typeface="Cambria Math" charset="0"/>
                            </a:rPr>
                            <m:t>𝑖</m:t>
                          </m:r>
                        </m:sub>
                      </m:sSub>
                      <m:r>
                        <a:rPr lang="en-US" i="1" smtClean="0">
                          <a:solidFill>
                            <a:srgbClr val="FF0000"/>
                          </a:solidFill>
                          <a:latin typeface="Cambria Math" charset="0"/>
                        </a:rPr>
                        <m:t>≠</m:t>
                      </m:r>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charset="0"/>
                            </a:rPr>
                            <m:t>𝑢</m:t>
                          </m:r>
                        </m:e>
                        <m:sub>
                          <m:r>
                            <a:rPr lang="en-US" i="1" smtClean="0">
                              <a:solidFill>
                                <a:srgbClr val="FF0000"/>
                              </a:solidFill>
                              <a:latin typeface="Cambria Math" charset="0"/>
                            </a:rPr>
                            <m:t>𝑗</m:t>
                          </m:r>
                        </m:sub>
                      </m:sSub>
                      <m:r>
                        <a:rPr lang="en-US" i="1" smtClean="0">
                          <a:solidFill>
                            <a:srgbClr val="FF0000"/>
                          </a:solidFill>
                          <a:latin typeface="Cambria Math" charset="0"/>
                        </a:rPr>
                        <m:t>,  </m:t>
                      </m:r>
                    </m:oMath>
                  </m:oMathPara>
                </a14:m>
                <a:endParaRPr lang="en-US" i="1" dirty="0">
                  <a:solidFill>
                    <a:srgbClr val="FF0000"/>
                  </a:solidFill>
                  <a:latin typeface="Cambria Math"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charset="0"/>
                            </a:rPr>
                            <m:t>𝑃</m:t>
                          </m:r>
                        </m:e>
                        <m:sub>
                          <m:r>
                            <a:rPr lang="en-US" i="1" smtClean="0">
                              <a:solidFill>
                                <a:srgbClr val="FF0000"/>
                              </a:solidFill>
                              <a:latin typeface="Cambria Math" charset="0"/>
                            </a:rPr>
                            <m:t>h</m:t>
                          </m:r>
                          <m:r>
                            <a:rPr lang="en-US" i="1" smtClean="0">
                              <a:solidFill>
                                <a:srgbClr val="FF0000"/>
                              </a:solidFill>
                              <a:latin typeface="Cambria Math" charset="0"/>
                            </a:rPr>
                            <m:t>∈</m:t>
                          </m:r>
                          <m:r>
                            <a:rPr lang="en-US" i="1" smtClean="0">
                              <a:solidFill>
                                <a:srgbClr val="FF0000"/>
                              </a:solidFill>
                              <a:latin typeface="Cambria Math" charset="0"/>
                            </a:rPr>
                            <m:t>𝐻</m:t>
                          </m:r>
                        </m:sub>
                      </m:sSub>
                      <m:d>
                        <m:dPr>
                          <m:begChr m:val="{"/>
                          <m:endChr m:val="}"/>
                          <m:ctrlPr>
                            <a:rPr lang="en-US" i="1" smtClean="0">
                              <a:solidFill>
                                <a:srgbClr val="FF0000"/>
                              </a:solidFill>
                              <a:latin typeface="Cambria Math" panose="02040503050406030204" pitchFamily="18" charset="0"/>
                            </a:rPr>
                          </m:ctrlPr>
                        </m:dPr>
                        <m:e>
                          <m:r>
                            <a:rPr lang="en-US" i="1">
                              <a:solidFill>
                                <a:srgbClr val="FF0000"/>
                              </a:solidFill>
                              <a:latin typeface="Cambria Math" charset="0"/>
                            </a:rPr>
                            <m:t> </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e>
                          </m:d>
                          <m:r>
                            <a:rPr lang="en-US" i="1">
                              <a:solidFill>
                                <a:srgbClr val="FF0000"/>
                              </a:solidFill>
                              <a:latin typeface="Cambria Math" charset="0"/>
                            </a:rPr>
                            <m:t>=</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e>
                          </m:d>
                        </m:e>
                      </m:d>
                      <m:r>
                        <a:rPr lang="en-US" i="1" smtClean="0">
                          <a:solidFill>
                            <a:srgbClr val="FF0000"/>
                          </a:solidFill>
                          <a:latin typeface="Cambria Math" charset="0"/>
                        </a:rPr>
                        <m:t>≤</m:t>
                      </m:r>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charset="0"/>
                            </a:rPr>
                            <m:t>1</m:t>
                          </m:r>
                        </m:num>
                        <m:den>
                          <m:r>
                            <a:rPr lang="en-US" i="1" smtClean="0">
                              <a:solidFill>
                                <a:srgbClr val="FF0000"/>
                              </a:solidFill>
                              <a:latin typeface="Cambria Math" charset="0"/>
                            </a:rPr>
                            <m:t>𝑛</m:t>
                          </m:r>
                        </m:den>
                      </m:f>
                    </m:oMath>
                  </m:oMathPara>
                </a14:m>
                <a:endParaRPr lang="en-US" dirty="0">
                  <a:solidFill>
                    <a:srgbClr val="FF0000"/>
                  </a:solidFill>
                </a:endParaRPr>
              </a:p>
              <a:p>
                <a:pPr marL="0" indent="0">
                  <a:buFont typeface="Arial" panose="020B0604020202020204" pitchFamily="34" charset="0"/>
                  <a:buNone/>
                </a:pPr>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628650" y="2402401"/>
                <a:ext cx="7886700" cy="2604110"/>
              </a:xfrm>
              <a:prstGeom prst="rect">
                <a:avLst/>
              </a:prstGeom>
              <a:blipFill>
                <a:blip r:embed="rId2"/>
                <a:stretch>
                  <a:fillRect l="-1447" t="-3883"/>
                </a:stretch>
              </a:blipFill>
            </p:spPr>
            <p:txBody>
              <a:bodyPr/>
              <a:lstStyle/>
              <a:p>
                <a:r>
                  <a:rPr lang="en-US">
                    <a:noFill/>
                  </a:rPr>
                  <a:t> </a:t>
                </a:r>
              </a:p>
            </p:txBody>
          </p:sp>
        </mc:Fallback>
      </mc:AlternateContent>
    </p:spTree>
    <p:extLst>
      <p:ext uri="{BB962C8B-B14F-4D97-AF65-F5344CB8AC3E}">
        <p14:creationId xmlns:p14="http://schemas.microsoft.com/office/powerpoint/2010/main" val="1131689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H is all of the </a:t>
                </a:r>
                <a:r>
                  <a:rPr lang="en-US" dirty="0">
                    <a:solidFill>
                      <a:schemeClr val="tx1"/>
                    </a:solidFill>
                  </a:rPr>
                  <a:t>functions </a:t>
                </a:r>
                <a14:m>
                  <m:oMath xmlns:m="http://schemas.openxmlformats.org/officeDocument/2006/math">
                    <m:r>
                      <a:rPr lang="en-US" b="0" i="1" smtClean="0">
                        <a:solidFill>
                          <a:schemeClr val="tx1"/>
                        </a:solidFill>
                        <a:latin typeface="Cambria Math" panose="02040503050406030204" pitchFamily="18" charset="0"/>
                      </a:rPr>
                      <m:t>h</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m:t>
                    </m:r>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𝑛</m:t>
                        </m:r>
                      </m:e>
                    </m:d>
                  </m:oMath>
                </a14:m>
                <a:endParaRPr lang="en-US" dirty="0"/>
              </a:p>
              <a:p>
                <a:pPr lvl="1"/>
                <a:r>
                  <a:rPr lang="en-US" dirty="0">
                    <a:solidFill>
                      <a:schemeClr val="accent4"/>
                    </a:solidFill>
                  </a:rPr>
                  <a:t>We saw this earlier – it corresponds to picking a uniformly random hash function.</a:t>
                </a:r>
              </a:p>
              <a:p>
                <a:pPr lvl="1"/>
                <a:r>
                  <a:rPr lang="en-US" dirty="0">
                    <a:solidFill>
                      <a:schemeClr val="accent4"/>
                    </a:solidFill>
                  </a:rPr>
                  <a:t>Unfortunately this H is really really large.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4572000" y="158898"/>
                <a:ext cx="4787412" cy="1531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Pick a small hash family H, so that when I choose h randomly from H,</a:t>
                </a:r>
              </a:p>
              <a:p>
                <a:endParaRPr lang="en-US"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rgbClr val="FF0000"/>
                          </a:solidFill>
                          <a:latin typeface="Cambria Math" charset="0"/>
                        </a:rPr>
                        <m:t>for</m:t>
                      </m:r>
                      <m:r>
                        <a:rPr lang="en-US" sz="1800" smtClean="0">
                          <a:solidFill>
                            <a:srgbClr val="FF0000"/>
                          </a:solidFill>
                          <a:latin typeface="Cambria Math" charset="0"/>
                        </a:rPr>
                        <m:t> </m:t>
                      </m:r>
                      <m:r>
                        <m:rPr>
                          <m:sty m:val="p"/>
                        </m:rPr>
                        <a:rPr lang="en-US" sz="1800" smtClean="0">
                          <a:solidFill>
                            <a:srgbClr val="FF0000"/>
                          </a:solidFill>
                          <a:latin typeface="Cambria Math" charset="0"/>
                        </a:rPr>
                        <m:t>all</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m:t>
                      </m:r>
                      <m:r>
                        <a:rPr lang="en-US" sz="1800" i="1" smtClean="0">
                          <a:solidFill>
                            <a:srgbClr val="FF0000"/>
                          </a:solidFill>
                          <a:latin typeface="Cambria Math" charset="0"/>
                        </a:rPr>
                        <m:t>𝑈</m:t>
                      </m:r>
                      <m:r>
                        <a:rPr lang="en-US" sz="1800" smtClean="0">
                          <a:solidFill>
                            <a:srgbClr val="FF0000"/>
                          </a:solidFill>
                          <a:latin typeface="Cambria Math" charset="0"/>
                        </a:rPr>
                        <m:t>     </m:t>
                      </m:r>
                      <m:r>
                        <m:rPr>
                          <m:sty m:val="p"/>
                        </m:rPr>
                        <a:rPr lang="en-US" sz="1800" smtClean="0">
                          <a:solidFill>
                            <a:srgbClr val="FF0000"/>
                          </a:solidFill>
                          <a:latin typeface="Cambria Math" charset="0"/>
                        </a:rPr>
                        <m:t>with</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  </m:t>
                      </m:r>
                    </m:oMath>
                  </m:oMathPara>
                </a14:m>
                <a:endParaRPr lang="en-US" sz="1800" i="1" dirty="0">
                  <a:solidFill>
                    <a:srgbClr val="FF0000"/>
                  </a:solidFill>
                  <a:latin typeface="Cambria Math"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𝑃</m:t>
                          </m:r>
                        </m:e>
                        <m:sub>
                          <m:r>
                            <a:rPr lang="en-US" sz="1800" i="1" smtClean="0">
                              <a:solidFill>
                                <a:srgbClr val="FF0000"/>
                              </a:solidFill>
                              <a:latin typeface="Cambria Math" charset="0"/>
                            </a:rPr>
                            <m:t>h</m:t>
                          </m:r>
                          <m:r>
                            <a:rPr lang="en-US" sz="1800" i="1" smtClean="0">
                              <a:solidFill>
                                <a:srgbClr val="FF0000"/>
                              </a:solidFill>
                              <a:latin typeface="Cambria Math" charset="0"/>
                            </a:rPr>
                            <m:t>∈</m:t>
                          </m:r>
                          <m:r>
                            <a:rPr lang="en-US" sz="1800" i="1" smtClean="0">
                              <a:solidFill>
                                <a:srgbClr val="FF0000"/>
                              </a:solidFill>
                              <a:latin typeface="Cambria Math" charset="0"/>
                            </a:rPr>
                            <m:t>𝐻</m:t>
                          </m:r>
                        </m:sub>
                      </m:sSub>
                      <m:d>
                        <m:dPr>
                          <m:begChr m:val="{"/>
                          <m:endChr m:val="}"/>
                          <m:ctrlPr>
                            <a:rPr lang="en-US" sz="1800" i="1" smtClean="0">
                              <a:solidFill>
                                <a:srgbClr val="FF0000"/>
                              </a:solidFill>
                              <a:latin typeface="Cambria Math" panose="02040503050406030204" pitchFamily="18" charset="0"/>
                            </a:rPr>
                          </m:ctrlPr>
                        </m:dPr>
                        <m:e>
                          <m:r>
                            <a:rPr lang="en-US" sz="1800" i="1">
                              <a:solidFill>
                                <a:srgbClr val="FF0000"/>
                              </a:solidFill>
                              <a:latin typeface="Cambria Math" charset="0"/>
                            </a:rPr>
                            <m:t> </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𝑖</m:t>
                                  </m:r>
                                </m:sub>
                              </m:sSub>
                            </m:e>
                          </m:d>
                          <m:r>
                            <a:rPr lang="en-US" sz="1800" i="1">
                              <a:solidFill>
                                <a:srgbClr val="FF0000"/>
                              </a:solidFill>
                              <a:latin typeface="Cambria Math" charset="0"/>
                            </a:rPr>
                            <m:t>=</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𝑗</m:t>
                                  </m:r>
                                </m:sub>
                              </m:sSub>
                            </m:e>
                          </m:d>
                        </m:e>
                      </m:d>
                      <m:r>
                        <a:rPr lang="en-US" sz="1800" i="1" smtClean="0">
                          <a:solidFill>
                            <a:srgbClr val="FF0000"/>
                          </a:solidFill>
                          <a:latin typeface="Cambria Math" charset="0"/>
                        </a:rPr>
                        <m:t>≤</m:t>
                      </m:r>
                      <m:f>
                        <m:fPr>
                          <m:ctrlPr>
                            <a:rPr lang="en-US" sz="1800" i="1" smtClean="0">
                              <a:solidFill>
                                <a:srgbClr val="FF0000"/>
                              </a:solidFill>
                              <a:latin typeface="Cambria Math" panose="02040503050406030204" pitchFamily="18" charset="0"/>
                            </a:rPr>
                          </m:ctrlPr>
                        </m:fPr>
                        <m:num>
                          <m:r>
                            <a:rPr lang="en-US" sz="1800" i="1" smtClean="0">
                              <a:solidFill>
                                <a:srgbClr val="FF0000"/>
                              </a:solidFill>
                              <a:latin typeface="Cambria Math" charset="0"/>
                            </a:rPr>
                            <m:t>1</m:t>
                          </m:r>
                        </m:num>
                        <m:den>
                          <m:r>
                            <a:rPr lang="en-US" sz="1800" i="1" smtClean="0">
                              <a:solidFill>
                                <a:srgbClr val="FF0000"/>
                              </a:solidFill>
                              <a:latin typeface="Cambria Math" charset="0"/>
                            </a:rPr>
                            <m:t>𝑛</m:t>
                          </m:r>
                        </m:den>
                      </m:f>
                    </m:oMath>
                  </m:oMathPara>
                </a14:m>
                <a:endParaRPr lang="en-US" sz="1800" dirty="0">
                  <a:solidFill>
                    <a:srgbClr val="FF0000"/>
                  </a:solidFill>
                </a:endParaRPr>
              </a:p>
              <a:p>
                <a:pPr marL="0" indent="0">
                  <a:buFont typeface="Arial" panose="020B0604020202020204" pitchFamily="34" charset="0"/>
                  <a:buNone/>
                </a:pPr>
                <a:endParaRPr lang="en-US" sz="18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0" y="158898"/>
                <a:ext cx="4787412" cy="1531791"/>
              </a:xfrm>
              <a:prstGeom prst="rect">
                <a:avLst/>
              </a:prstGeom>
              <a:blipFill rotWithShape="0">
                <a:blip r:embed="rId3"/>
                <a:stretch>
                  <a:fillRect l="-764" t="-3586" b="-1992"/>
                </a:stretch>
              </a:blipFill>
            </p:spPr>
            <p:txBody>
              <a:bodyPr/>
              <a:lstStyle/>
              <a:p>
                <a:r>
                  <a:rPr lang="en-US">
                    <a:noFill/>
                  </a:rPr>
                  <a:t> </a:t>
                </a:r>
              </a:p>
            </p:txBody>
          </p:sp>
        </mc:Fallback>
      </mc:AlternateContent>
    </p:spTree>
    <p:extLst>
      <p:ext uri="{BB962C8B-B14F-4D97-AF65-F5344CB8AC3E}">
        <p14:creationId xmlns:p14="http://schemas.microsoft.com/office/powerpoint/2010/main" val="2025082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Non-example</a:t>
            </a:r>
          </a:p>
        </p:txBody>
      </p:sp>
      <p:sp>
        <p:nvSpPr>
          <p:cNvPr id="3" name="Content Placeholder 2"/>
          <p:cNvSpPr>
            <a:spLocks noGrp="1"/>
          </p:cNvSpPr>
          <p:nvPr>
            <p:ph idx="1"/>
          </p:nvPr>
        </p:nvSpPr>
        <p:spPr/>
        <p:txBody>
          <a:bodyPr/>
          <a:lstStyle/>
          <a:p>
            <a:r>
              <a:rPr lang="en-US" dirty="0"/>
              <a:t>h</a:t>
            </a:r>
            <a:r>
              <a:rPr lang="en-US" baseline="-25000" dirty="0"/>
              <a:t>0</a:t>
            </a:r>
            <a:r>
              <a:rPr lang="en-US" dirty="0"/>
              <a:t> =  </a:t>
            </a:r>
            <a:r>
              <a:rPr lang="en-US" dirty="0" err="1"/>
              <a:t>Most_significant_digit</a:t>
            </a:r>
            <a:endParaRPr lang="en-US" dirty="0"/>
          </a:p>
          <a:p>
            <a:r>
              <a:rPr lang="en-US" dirty="0"/>
              <a:t>h</a:t>
            </a:r>
            <a:r>
              <a:rPr lang="en-US" baseline="-25000" dirty="0"/>
              <a:t>1</a:t>
            </a:r>
            <a:r>
              <a:rPr lang="en-US" dirty="0"/>
              <a:t> = </a:t>
            </a:r>
            <a:r>
              <a:rPr lang="en-US" dirty="0" err="1"/>
              <a:t>Least_significant_digit</a:t>
            </a:r>
            <a:endParaRPr lang="en-US" dirty="0"/>
          </a:p>
          <a:p>
            <a:r>
              <a:rPr lang="en-US" dirty="0"/>
              <a:t>H = {h</a:t>
            </a:r>
            <a:r>
              <a:rPr lang="en-US" baseline="-25000" dirty="0"/>
              <a:t>0</a:t>
            </a:r>
            <a:r>
              <a:rPr lang="en-US" dirty="0"/>
              <a:t>, h</a:t>
            </a:r>
            <a:r>
              <a:rPr lang="en-US" baseline="-25000" dirty="0"/>
              <a:t>1</a:t>
            </a:r>
            <a:r>
              <a:rPr lang="en-US" dirty="0"/>
              <a:t>}</a:t>
            </a:r>
          </a:p>
          <a:p>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572000" y="158898"/>
                <a:ext cx="4787412" cy="1531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Pick a small hash family H, so that when I choose h randomly from H,</a:t>
                </a:r>
              </a:p>
              <a:p>
                <a:endParaRPr lang="en-US"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rgbClr val="FF0000"/>
                          </a:solidFill>
                          <a:latin typeface="Cambria Math" charset="0"/>
                        </a:rPr>
                        <m:t>for</m:t>
                      </m:r>
                      <m:r>
                        <a:rPr lang="en-US" sz="1800" smtClean="0">
                          <a:solidFill>
                            <a:srgbClr val="FF0000"/>
                          </a:solidFill>
                          <a:latin typeface="Cambria Math" charset="0"/>
                        </a:rPr>
                        <m:t> </m:t>
                      </m:r>
                      <m:r>
                        <m:rPr>
                          <m:sty m:val="p"/>
                        </m:rPr>
                        <a:rPr lang="en-US" sz="1800" smtClean="0">
                          <a:solidFill>
                            <a:srgbClr val="FF0000"/>
                          </a:solidFill>
                          <a:latin typeface="Cambria Math" charset="0"/>
                        </a:rPr>
                        <m:t>all</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m:t>
                      </m:r>
                      <m:r>
                        <a:rPr lang="en-US" sz="1800" i="1" smtClean="0">
                          <a:solidFill>
                            <a:srgbClr val="FF0000"/>
                          </a:solidFill>
                          <a:latin typeface="Cambria Math" charset="0"/>
                        </a:rPr>
                        <m:t>𝑈</m:t>
                      </m:r>
                      <m:r>
                        <a:rPr lang="en-US" sz="1800" smtClean="0">
                          <a:solidFill>
                            <a:srgbClr val="FF0000"/>
                          </a:solidFill>
                          <a:latin typeface="Cambria Math" charset="0"/>
                        </a:rPr>
                        <m:t>     </m:t>
                      </m:r>
                      <m:r>
                        <m:rPr>
                          <m:sty m:val="p"/>
                        </m:rPr>
                        <a:rPr lang="en-US" sz="1800" smtClean="0">
                          <a:solidFill>
                            <a:srgbClr val="FF0000"/>
                          </a:solidFill>
                          <a:latin typeface="Cambria Math" charset="0"/>
                        </a:rPr>
                        <m:t>with</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  </m:t>
                      </m:r>
                    </m:oMath>
                  </m:oMathPara>
                </a14:m>
                <a:endParaRPr lang="en-US" sz="1800" i="1" dirty="0">
                  <a:solidFill>
                    <a:srgbClr val="FF0000"/>
                  </a:solidFill>
                  <a:latin typeface="Cambria Math"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𝑃</m:t>
                          </m:r>
                        </m:e>
                        <m:sub>
                          <m:r>
                            <a:rPr lang="en-US" sz="1800" i="1" smtClean="0">
                              <a:solidFill>
                                <a:srgbClr val="FF0000"/>
                              </a:solidFill>
                              <a:latin typeface="Cambria Math" charset="0"/>
                            </a:rPr>
                            <m:t>h</m:t>
                          </m:r>
                          <m:r>
                            <a:rPr lang="en-US" sz="1800" i="1" smtClean="0">
                              <a:solidFill>
                                <a:srgbClr val="FF0000"/>
                              </a:solidFill>
                              <a:latin typeface="Cambria Math" charset="0"/>
                            </a:rPr>
                            <m:t>∈</m:t>
                          </m:r>
                          <m:r>
                            <a:rPr lang="en-US" sz="1800" i="1" smtClean="0">
                              <a:solidFill>
                                <a:srgbClr val="FF0000"/>
                              </a:solidFill>
                              <a:latin typeface="Cambria Math" charset="0"/>
                            </a:rPr>
                            <m:t>𝐻</m:t>
                          </m:r>
                        </m:sub>
                      </m:sSub>
                      <m:d>
                        <m:dPr>
                          <m:begChr m:val="{"/>
                          <m:endChr m:val="}"/>
                          <m:ctrlPr>
                            <a:rPr lang="en-US" sz="1800" i="1" smtClean="0">
                              <a:solidFill>
                                <a:srgbClr val="FF0000"/>
                              </a:solidFill>
                              <a:latin typeface="Cambria Math" panose="02040503050406030204" pitchFamily="18" charset="0"/>
                            </a:rPr>
                          </m:ctrlPr>
                        </m:dPr>
                        <m:e>
                          <m:r>
                            <a:rPr lang="en-US" sz="1800" i="1">
                              <a:solidFill>
                                <a:srgbClr val="FF0000"/>
                              </a:solidFill>
                              <a:latin typeface="Cambria Math" charset="0"/>
                            </a:rPr>
                            <m:t> </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𝑖</m:t>
                                  </m:r>
                                </m:sub>
                              </m:sSub>
                            </m:e>
                          </m:d>
                          <m:r>
                            <a:rPr lang="en-US" sz="1800" i="1">
                              <a:solidFill>
                                <a:srgbClr val="FF0000"/>
                              </a:solidFill>
                              <a:latin typeface="Cambria Math" charset="0"/>
                            </a:rPr>
                            <m:t>=</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𝑗</m:t>
                                  </m:r>
                                </m:sub>
                              </m:sSub>
                            </m:e>
                          </m:d>
                        </m:e>
                      </m:d>
                      <m:r>
                        <a:rPr lang="en-US" sz="1800" i="1" smtClean="0">
                          <a:solidFill>
                            <a:srgbClr val="FF0000"/>
                          </a:solidFill>
                          <a:latin typeface="Cambria Math" charset="0"/>
                        </a:rPr>
                        <m:t>≤</m:t>
                      </m:r>
                      <m:f>
                        <m:fPr>
                          <m:ctrlPr>
                            <a:rPr lang="en-US" sz="1800" i="1" smtClean="0">
                              <a:solidFill>
                                <a:srgbClr val="FF0000"/>
                              </a:solidFill>
                              <a:latin typeface="Cambria Math" panose="02040503050406030204" pitchFamily="18" charset="0"/>
                            </a:rPr>
                          </m:ctrlPr>
                        </m:fPr>
                        <m:num>
                          <m:r>
                            <a:rPr lang="en-US" sz="1800" i="1" smtClean="0">
                              <a:solidFill>
                                <a:srgbClr val="FF0000"/>
                              </a:solidFill>
                              <a:latin typeface="Cambria Math" charset="0"/>
                            </a:rPr>
                            <m:t>1</m:t>
                          </m:r>
                        </m:num>
                        <m:den>
                          <m:r>
                            <a:rPr lang="en-US" sz="1800" i="1" smtClean="0">
                              <a:solidFill>
                                <a:srgbClr val="FF0000"/>
                              </a:solidFill>
                              <a:latin typeface="Cambria Math" charset="0"/>
                            </a:rPr>
                            <m:t>𝑛</m:t>
                          </m:r>
                        </m:den>
                      </m:f>
                    </m:oMath>
                  </m:oMathPara>
                </a14:m>
                <a:endParaRPr lang="en-US" sz="1800" dirty="0">
                  <a:solidFill>
                    <a:srgbClr val="FF0000"/>
                  </a:solidFill>
                </a:endParaRPr>
              </a:p>
              <a:p>
                <a:pPr marL="0" indent="0">
                  <a:buFont typeface="Arial" panose="020B0604020202020204" pitchFamily="34" charset="0"/>
                  <a:buNone/>
                </a:pPr>
                <a:endParaRPr lang="en-US" sz="18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0" y="158898"/>
                <a:ext cx="4787412" cy="1531791"/>
              </a:xfrm>
              <a:prstGeom prst="rect">
                <a:avLst/>
              </a:prstGeom>
              <a:blipFill rotWithShape="0">
                <a:blip r:embed="rId2"/>
                <a:stretch>
                  <a:fillRect l="-764" t="-3586" b="-199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FEB0EC7-3390-FD42-8C35-EB459E3EF7F1}"/>
              </a:ext>
            </a:extLst>
          </p:cNvPr>
          <p:cNvSpPr txBox="1"/>
          <p:nvPr/>
        </p:nvSpPr>
        <p:spPr>
          <a:xfrm>
            <a:off x="4742481" y="4001294"/>
            <a:ext cx="3936570" cy="830997"/>
          </a:xfrm>
          <a:prstGeom prst="rect">
            <a:avLst/>
          </a:prstGeom>
          <a:noFill/>
        </p:spPr>
        <p:txBody>
          <a:bodyPr wrap="square" rtlCol="0">
            <a:spAutoFit/>
          </a:bodyPr>
          <a:lstStyle/>
          <a:p>
            <a:r>
              <a:rPr lang="en-US" sz="2400" dirty="0"/>
              <a:t>Prove that this choice of H is NOT a universal hash family!</a:t>
            </a:r>
          </a:p>
        </p:txBody>
      </p:sp>
      <p:pic>
        <p:nvPicPr>
          <p:cNvPr id="6" name="Picture 5">
            <a:extLst>
              <a:ext uri="{FF2B5EF4-FFF2-40B4-BE49-F238E27FC236}">
                <a16:creationId xmlns:a16="http://schemas.microsoft.com/office/drawing/2014/main" id="{CBC71BB5-D462-334D-B270-64D5D2572331}"/>
              </a:ext>
            </a:extLst>
          </p:cNvPr>
          <p:cNvPicPr>
            <a:picLocks noChangeAspect="1"/>
          </p:cNvPicPr>
          <p:nvPr/>
        </p:nvPicPr>
        <p:blipFill>
          <a:blip r:embed="rId3"/>
          <a:stretch>
            <a:fillRect/>
          </a:stretch>
        </p:blipFill>
        <p:spPr>
          <a:xfrm>
            <a:off x="2053525" y="4416792"/>
            <a:ext cx="5036949" cy="1924227"/>
          </a:xfrm>
          <a:prstGeom prst="rect">
            <a:avLst/>
          </a:prstGeom>
        </p:spPr>
      </p:pic>
    </p:spTree>
    <p:extLst>
      <p:ext uri="{BB962C8B-B14F-4D97-AF65-F5344CB8AC3E}">
        <p14:creationId xmlns:p14="http://schemas.microsoft.com/office/powerpoint/2010/main" val="713423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Non-example</a:t>
            </a:r>
          </a:p>
        </p:txBody>
      </p:sp>
      <p:sp>
        <p:nvSpPr>
          <p:cNvPr id="3" name="Content Placeholder 2"/>
          <p:cNvSpPr>
            <a:spLocks noGrp="1"/>
          </p:cNvSpPr>
          <p:nvPr>
            <p:ph idx="1"/>
          </p:nvPr>
        </p:nvSpPr>
        <p:spPr/>
        <p:txBody>
          <a:bodyPr/>
          <a:lstStyle/>
          <a:p>
            <a:r>
              <a:rPr lang="en-US" dirty="0"/>
              <a:t>h</a:t>
            </a:r>
            <a:r>
              <a:rPr lang="en-US" baseline="-25000" dirty="0"/>
              <a:t>0</a:t>
            </a:r>
            <a:r>
              <a:rPr lang="en-US" dirty="0"/>
              <a:t> =  </a:t>
            </a:r>
            <a:r>
              <a:rPr lang="en-US" dirty="0" err="1"/>
              <a:t>Most_significant_digit</a:t>
            </a:r>
            <a:endParaRPr lang="en-US" dirty="0"/>
          </a:p>
          <a:p>
            <a:r>
              <a:rPr lang="en-US" dirty="0"/>
              <a:t>h</a:t>
            </a:r>
            <a:r>
              <a:rPr lang="en-US" baseline="-25000" dirty="0"/>
              <a:t>1</a:t>
            </a:r>
            <a:r>
              <a:rPr lang="en-US" dirty="0"/>
              <a:t> = </a:t>
            </a:r>
            <a:r>
              <a:rPr lang="en-US" dirty="0" err="1"/>
              <a:t>Least_significant_digit</a:t>
            </a:r>
            <a:endParaRPr lang="en-US" dirty="0"/>
          </a:p>
          <a:p>
            <a:r>
              <a:rPr lang="en-US" dirty="0"/>
              <a:t>H = {h</a:t>
            </a:r>
            <a:r>
              <a:rPr lang="en-US" baseline="-25000" dirty="0"/>
              <a:t>0</a:t>
            </a:r>
            <a:r>
              <a:rPr lang="en-US" dirty="0"/>
              <a:t>, h</a:t>
            </a:r>
            <a:r>
              <a:rPr lang="en-US" baseline="-25000" dirty="0"/>
              <a:t>1</a:t>
            </a:r>
            <a:r>
              <a:rPr lang="en-US" dirty="0"/>
              <a:t>}</a:t>
            </a:r>
          </a:p>
          <a:p>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4572000" y="158898"/>
                <a:ext cx="4787412" cy="15317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Pick a small hash family H, so that when I choose h randomly from H,</a:t>
                </a:r>
              </a:p>
              <a:p>
                <a:endParaRPr lang="en-US" sz="10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rgbClr val="FF0000"/>
                          </a:solidFill>
                          <a:latin typeface="Cambria Math" charset="0"/>
                        </a:rPr>
                        <m:t>for</m:t>
                      </m:r>
                      <m:r>
                        <a:rPr lang="en-US" sz="1800" smtClean="0">
                          <a:solidFill>
                            <a:srgbClr val="FF0000"/>
                          </a:solidFill>
                          <a:latin typeface="Cambria Math" charset="0"/>
                        </a:rPr>
                        <m:t> </m:t>
                      </m:r>
                      <m:r>
                        <m:rPr>
                          <m:sty m:val="p"/>
                        </m:rPr>
                        <a:rPr lang="en-US" sz="1800" smtClean="0">
                          <a:solidFill>
                            <a:srgbClr val="FF0000"/>
                          </a:solidFill>
                          <a:latin typeface="Cambria Math" charset="0"/>
                        </a:rPr>
                        <m:t>all</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m:t>
                      </m:r>
                      <m:r>
                        <a:rPr lang="en-US" sz="1800" i="1" smtClean="0">
                          <a:solidFill>
                            <a:srgbClr val="FF0000"/>
                          </a:solidFill>
                          <a:latin typeface="Cambria Math" charset="0"/>
                        </a:rPr>
                        <m:t>𝑈</m:t>
                      </m:r>
                      <m:r>
                        <a:rPr lang="en-US" sz="1800" smtClean="0">
                          <a:solidFill>
                            <a:srgbClr val="FF0000"/>
                          </a:solidFill>
                          <a:latin typeface="Cambria Math" charset="0"/>
                        </a:rPr>
                        <m:t>     </m:t>
                      </m:r>
                      <m:r>
                        <m:rPr>
                          <m:sty m:val="p"/>
                        </m:rPr>
                        <a:rPr lang="en-US" sz="1800" smtClean="0">
                          <a:solidFill>
                            <a:srgbClr val="FF0000"/>
                          </a:solidFill>
                          <a:latin typeface="Cambria Math" charset="0"/>
                        </a:rPr>
                        <m:t>with</m:t>
                      </m:r>
                      <m:r>
                        <a:rPr lang="en-US" sz="1800" smtClean="0">
                          <a:solidFill>
                            <a:srgbClr val="FF0000"/>
                          </a:solidFill>
                          <a:latin typeface="Cambria Math" charset="0"/>
                        </a:rPr>
                        <m:t> </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𝑖</m:t>
                          </m:r>
                        </m:sub>
                      </m:sSub>
                      <m:r>
                        <a:rPr lang="en-US" sz="1800" i="1" smtClean="0">
                          <a:solidFill>
                            <a:srgbClr val="FF0000"/>
                          </a:solidFill>
                          <a:latin typeface="Cambria Math" charset="0"/>
                        </a:rPr>
                        <m:t>≠</m:t>
                      </m:r>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𝑢</m:t>
                          </m:r>
                        </m:e>
                        <m:sub>
                          <m:r>
                            <a:rPr lang="en-US" sz="1800" i="1" smtClean="0">
                              <a:solidFill>
                                <a:srgbClr val="FF0000"/>
                              </a:solidFill>
                              <a:latin typeface="Cambria Math" charset="0"/>
                            </a:rPr>
                            <m:t>𝑗</m:t>
                          </m:r>
                        </m:sub>
                      </m:sSub>
                      <m:r>
                        <a:rPr lang="en-US" sz="1800" i="1" smtClean="0">
                          <a:solidFill>
                            <a:srgbClr val="FF0000"/>
                          </a:solidFill>
                          <a:latin typeface="Cambria Math" charset="0"/>
                        </a:rPr>
                        <m:t>,  </m:t>
                      </m:r>
                    </m:oMath>
                  </m:oMathPara>
                </a14:m>
                <a:endParaRPr lang="en-US" sz="1800" i="1" dirty="0">
                  <a:solidFill>
                    <a:srgbClr val="FF0000"/>
                  </a:solidFill>
                  <a:latin typeface="Cambria Math" charset="0"/>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smtClean="0">
                              <a:solidFill>
                                <a:srgbClr val="FF0000"/>
                              </a:solidFill>
                              <a:latin typeface="Cambria Math" charset="0"/>
                            </a:rPr>
                            <m:t>𝑃</m:t>
                          </m:r>
                        </m:e>
                        <m:sub>
                          <m:r>
                            <a:rPr lang="en-US" sz="1800" i="1" smtClean="0">
                              <a:solidFill>
                                <a:srgbClr val="FF0000"/>
                              </a:solidFill>
                              <a:latin typeface="Cambria Math" charset="0"/>
                            </a:rPr>
                            <m:t>h</m:t>
                          </m:r>
                          <m:r>
                            <a:rPr lang="en-US" sz="1800" i="1" smtClean="0">
                              <a:solidFill>
                                <a:srgbClr val="FF0000"/>
                              </a:solidFill>
                              <a:latin typeface="Cambria Math" charset="0"/>
                            </a:rPr>
                            <m:t>∈</m:t>
                          </m:r>
                          <m:r>
                            <a:rPr lang="en-US" sz="1800" i="1" smtClean="0">
                              <a:solidFill>
                                <a:srgbClr val="FF0000"/>
                              </a:solidFill>
                              <a:latin typeface="Cambria Math" charset="0"/>
                            </a:rPr>
                            <m:t>𝐻</m:t>
                          </m:r>
                        </m:sub>
                      </m:sSub>
                      <m:d>
                        <m:dPr>
                          <m:begChr m:val="{"/>
                          <m:endChr m:val="}"/>
                          <m:ctrlPr>
                            <a:rPr lang="en-US" sz="1800" i="1" smtClean="0">
                              <a:solidFill>
                                <a:srgbClr val="FF0000"/>
                              </a:solidFill>
                              <a:latin typeface="Cambria Math" panose="02040503050406030204" pitchFamily="18" charset="0"/>
                            </a:rPr>
                          </m:ctrlPr>
                        </m:dPr>
                        <m:e>
                          <m:r>
                            <a:rPr lang="en-US" sz="1800" i="1">
                              <a:solidFill>
                                <a:srgbClr val="FF0000"/>
                              </a:solidFill>
                              <a:latin typeface="Cambria Math" charset="0"/>
                            </a:rPr>
                            <m:t> </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𝑖</m:t>
                                  </m:r>
                                </m:sub>
                              </m:sSub>
                            </m:e>
                          </m:d>
                          <m:r>
                            <a:rPr lang="en-US" sz="1800" i="1">
                              <a:solidFill>
                                <a:srgbClr val="FF0000"/>
                              </a:solidFill>
                              <a:latin typeface="Cambria Math" charset="0"/>
                            </a:rPr>
                            <m:t>=</m:t>
                          </m:r>
                          <m:r>
                            <a:rPr lang="en-US" sz="1800" i="1">
                              <a:solidFill>
                                <a:srgbClr val="FF0000"/>
                              </a:solidFill>
                              <a:latin typeface="Cambria Math" charset="0"/>
                            </a:rPr>
                            <m:t>h</m:t>
                          </m:r>
                          <m:d>
                            <m:dPr>
                              <m:ctrlPr>
                                <a:rPr lang="en-US" sz="1800" i="1">
                                  <a:solidFill>
                                    <a:srgbClr val="FF0000"/>
                                  </a:solidFill>
                                  <a:latin typeface="Cambria Math" panose="02040503050406030204" pitchFamily="18" charset="0"/>
                                </a:rPr>
                              </m:ctrlPr>
                            </m:dPr>
                            <m:e>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charset="0"/>
                                    </a:rPr>
                                    <m:t>𝑢</m:t>
                                  </m:r>
                                </m:e>
                                <m:sub>
                                  <m:r>
                                    <a:rPr lang="en-US" sz="1800" i="1">
                                      <a:solidFill>
                                        <a:srgbClr val="FF0000"/>
                                      </a:solidFill>
                                      <a:latin typeface="Cambria Math" charset="0"/>
                                    </a:rPr>
                                    <m:t>𝑗</m:t>
                                  </m:r>
                                </m:sub>
                              </m:sSub>
                            </m:e>
                          </m:d>
                        </m:e>
                      </m:d>
                      <m:r>
                        <a:rPr lang="en-US" sz="1800" i="1" smtClean="0">
                          <a:solidFill>
                            <a:srgbClr val="FF0000"/>
                          </a:solidFill>
                          <a:latin typeface="Cambria Math" charset="0"/>
                        </a:rPr>
                        <m:t>≤</m:t>
                      </m:r>
                      <m:f>
                        <m:fPr>
                          <m:ctrlPr>
                            <a:rPr lang="en-US" sz="1800" i="1" smtClean="0">
                              <a:solidFill>
                                <a:srgbClr val="FF0000"/>
                              </a:solidFill>
                              <a:latin typeface="Cambria Math" panose="02040503050406030204" pitchFamily="18" charset="0"/>
                            </a:rPr>
                          </m:ctrlPr>
                        </m:fPr>
                        <m:num>
                          <m:r>
                            <a:rPr lang="en-US" sz="1800" i="1" smtClean="0">
                              <a:solidFill>
                                <a:srgbClr val="FF0000"/>
                              </a:solidFill>
                              <a:latin typeface="Cambria Math" charset="0"/>
                            </a:rPr>
                            <m:t>1</m:t>
                          </m:r>
                        </m:num>
                        <m:den>
                          <m:r>
                            <a:rPr lang="en-US" sz="1800" i="1" smtClean="0">
                              <a:solidFill>
                                <a:srgbClr val="FF0000"/>
                              </a:solidFill>
                              <a:latin typeface="Cambria Math" charset="0"/>
                            </a:rPr>
                            <m:t>𝑛</m:t>
                          </m:r>
                        </m:den>
                      </m:f>
                    </m:oMath>
                  </m:oMathPara>
                </a14:m>
                <a:endParaRPr lang="en-US" sz="1800" dirty="0">
                  <a:solidFill>
                    <a:srgbClr val="FF0000"/>
                  </a:solidFill>
                </a:endParaRPr>
              </a:p>
              <a:p>
                <a:pPr marL="0" indent="0">
                  <a:buFont typeface="Arial" panose="020B0604020202020204" pitchFamily="34" charset="0"/>
                  <a:buNone/>
                </a:pPr>
                <a:endParaRPr lang="en-US" sz="18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4572000" y="158898"/>
                <a:ext cx="4787412" cy="1531791"/>
              </a:xfrm>
              <a:prstGeom prst="rect">
                <a:avLst/>
              </a:prstGeom>
              <a:blipFill rotWithShape="0">
                <a:blip r:embed="rId2"/>
                <a:stretch>
                  <a:fillRect l="-764" t="-3586" b="-19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D2EFCE-409F-D04E-9E6F-150040D99B1F}"/>
                  </a:ext>
                </a:extLst>
              </p:cNvPr>
              <p:cNvSpPr txBox="1"/>
              <p:nvPr/>
            </p:nvSpPr>
            <p:spPr>
              <a:xfrm>
                <a:off x="1239864" y="4001294"/>
                <a:ext cx="6664271" cy="1509965"/>
              </a:xfrm>
              <a:prstGeom prst="rect">
                <a:avLst/>
              </a:prstGeom>
              <a:noFill/>
            </p:spPr>
            <p:txBody>
              <a:bodyPr wrap="square" rtlCol="0">
                <a:spAutoFit/>
              </a:bodyPr>
              <a:lstStyle/>
              <a:p>
                <a:r>
                  <a:rPr lang="en-US" sz="3200" dirty="0"/>
                  <a:t>NOT a universal hash family:</a:t>
                </a:r>
              </a:p>
              <a:p>
                <a:pPr/>
                <a14:m>
                  <m:oMathPara xmlns:m="http://schemas.openxmlformats.org/officeDocument/2006/math">
                    <m:oMathParaPr>
                      <m:jc m:val="centerGroup"/>
                    </m:oMathParaPr>
                    <m:oMath xmlns:m="http://schemas.openxmlformats.org/officeDocument/2006/math">
                      <m:sSub>
                        <m:sSubPr>
                          <m:ctrlPr>
                            <a:rPr lang="en-US" sz="3200" b="0" i="1" smtClean="0">
                              <a:solidFill>
                                <a:schemeClr val="accent4"/>
                              </a:solidFill>
                              <a:latin typeface="Cambria Math" panose="02040503050406030204" pitchFamily="18" charset="0"/>
                            </a:rPr>
                          </m:ctrlPr>
                        </m:sSubPr>
                        <m:e>
                          <m:r>
                            <a:rPr lang="en-US" sz="3200" b="0" i="1" smtClean="0">
                              <a:solidFill>
                                <a:schemeClr val="accent4"/>
                              </a:solidFill>
                              <a:latin typeface="Cambria Math" panose="02040503050406030204" pitchFamily="18" charset="0"/>
                            </a:rPr>
                            <m:t>𝑃</m:t>
                          </m:r>
                        </m:e>
                        <m:sub>
                          <m:r>
                            <a:rPr lang="en-US" sz="3200" b="0" i="1" smtClean="0">
                              <a:solidFill>
                                <a:schemeClr val="accent4"/>
                              </a:solidFill>
                              <a:latin typeface="Cambria Math" panose="02040503050406030204" pitchFamily="18" charset="0"/>
                            </a:rPr>
                            <m:t>h</m:t>
                          </m:r>
                          <m:r>
                            <a:rPr lang="en-US" sz="3200" b="0" i="1" smtClean="0">
                              <a:solidFill>
                                <a:schemeClr val="accent4"/>
                              </a:solidFill>
                              <a:latin typeface="Cambria Math" panose="02040503050406030204" pitchFamily="18" charset="0"/>
                            </a:rPr>
                            <m:t>∈</m:t>
                          </m:r>
                          <m:r>
                            <a:rPr lang="en-US" sz="3200" b="0" i="1" smtClean="0">
                              <a:solidFill>
                                <a:schemeClr val="accent4"/>
                              </a:solidFill>
                              <a:latin typeface="Cambria Math" panose="02040503050406030204" pitchFamily="18" charset="0"/>
                            </a:rPr>
                            <m:t>𝐻</m:t>
                          </m:r>
                        </m:sub>
                      </m:sSub>
                      <m:d>
                        <m:dPr>
                          <m:begChr m:val="{"/>
                          <m:endChr m:val="}"/>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h</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101</m:t>
                              </m:r>
                            </m:e>
                          </m:d>
                          <m:r>
                            <a:rPr lang="en-US" sz="3200" b="0" i="1" smtClean="0">
                              <a:solidFill>
                                <a:schemeClr val="accent4"/>
                              </a:solidFill>
                              <a:latin typeface="Cambria Math" panose="02040503050406030204" pitchFamily="18" charset="0"/>
                            </a:rPr>
                            <m:t>=</m:t>
                          </m:r>
                          <m:r>
                            <a:rPr lang="en-US" sz="3200" b="0" i="1" smtClean="0">
                              <a:solidFill>
                                <a:schemeClr val="accent4"/>
                              </a:solidFill>
                              <a:latin typeface="Cambria Math" panose="02040503050406030204" pitchFamily="18" charset="0"/>
                            </a:rPr>
                            <m:t>h</m:t>
                          </m:r>
                          <m:r>
                            <a:rPr lang="en-US" sz="3200" b="0" i="1" smtClean="0">
                              <a:solidFill>
                                <a:schemeClr val="accent4"/>
                              </a:solidFill>
                              <a:latin typeface="Cambria Math" panose="02040503050406030204" pitchFamily="18" charset="0"/>
                            </a:rPr>
                            <m:t>(111)</m:t>
                          </m:r>
                        </m:e>
                      </m:d>
                      <m:r>
                        <a:rPr lang="en-US" sz="3200" b="0" i="1" smtClean="0">
                          <a:solidFill>
                            <a:schemeClr val="accent4"/>
                          </a:solidFill>
                          <a:latin typeface="Cambria Math" panose="02040503050406030204" pitchFamily="18" charset="0"/>
                        </a:rPr>
                        <m:t>=1&gt;</m:t>
                      </m:r>
                      <m:f>
                        <m:fPr>
                          <m:ctrlPr>
                            <a:rPr lang="en-US" sz="3200" b="0" i="1" smtClean="0">
                              <a:solidFill>
                                <a:schemeClr val="accent4"/>
                              </a:solidFill>
                              <a:latin typeface="Cambria Math" panose="02040503050406030204" pitchFamily="18" charset="0"/>
                            </a:rPr>
                          </m:ctrlPr>
                        </m:fPr>
                        <m:num>
                          <m:r>
                            <a:rPr lang="en-US" sz="3200" b="0" i="1" smtClean="0">
                              <a:solidFill>
                                <a:schemeClr val="accent4"/>
                              </a:solidFill>
                              <a:latin typeface="Cambria Math" panose="02040503050406030204" pitchFamily="18" charset="0"/>
                            </a:rPr>
                            <m:t>1</m:t>
                          </m:r>
                        </m:num>
                        <m:den>
                          <m:r>
                            <a:rPr lang="en-US" sz="3200" b="0" i="1" smtClean="0">
                              <a:solidFill>
                                <a:schemeClr val="accent4"/>
                              </a:solidFill>
                              <a:latin typeface="Cambria Math" panose="02040503050406030204" pitchFamily="18" charset="0"/>
                            </a:rPr>
                            <m:t>10</m:t>
                          </m:r>
                        </m:den>
                      </m:f>
                    </m:oMath>
                  </m:oMathPara>
                </a14:m>
                <a:endParaRPr lang="en-US" sz="3200" dirty="0">
                  <a:solidFill>
                    <a:schemeClr val="accent4"/>
                  </a:solidFill>
                </a:endParaRPr>
              </a:p>
            </p:txBody>
          </p:sp>
        </mc:Choice>
        <mc:Fallback xmlns="">
          <p:sp>
            <p:nvSpPr>
              <p:cNvPr id="8" name="TextBox 7">
                <a:extLst>
                  <a:ext uri="{FF2B5EF4-FFF2-40B4-BE49-F238E27FC236}">
                    <a16:creationId xmlns:a16="http://schemas.microsoft.com/office/drawing/2014/main" id="{D5D2EFCE-409F-D04E-9E6F-150040D99B1F}"/>
                  </a:ext>
                </a:extLst>
              </p:cNvPr>
              <p:cNvSpPr txBox="1">
                <a:spLocks noRot="1" noChangeAspect="1" noMove="1" noResize="1" noEditPoints="1" noAdjustHandles="1" noChangeArrowheads="1" noChangeShapeType="1" noTextEdit="1"/>
              </p:cNvSpPr>
              <p:nvPr/>
            </p:nvSpPr>
            <p:spPr>
              <a:xfrm>
                <a:off x="1239864" y="4001294"/>
                <a:ext cx="6664271" cy="1509965"/>
              </a:xfrm>
              <a:prstGeom prst="rect">
                <a:avLst/>
              </a:prstGeom>
              <a:blipFill>
                <a:blip r:embed="rId3"/>
                <a:stretch>
                  <a:fillRect l="-2286" t="-4167" b="-5000"/>
                </a:stretch>
              </a:blipFill>
            </p:spPr>
            <p:txBody>
              <a:bodyPr/>
              <a:lstStyle/>
              <a:p>
                <a:r>
                  <a:rPr lang="en-US">
                    <a:noFill/>
                  </a:rPr>
                  <a:t> </a:t>
                </a:r>
              </a:p>
            </p:txBody>
          </p:sp>
        </mc:Fallback>
      </mc:AlternateContent>
    </p:spTree>
    <p:extLst>
      <p:ext uri="{BB962C8B-B14F-4D97-AF65-F5344CB8AC3E}">
        <p14:creationId xmlns:p14="http://schemas.microsoft.com/office/powerpoint/2010/main" val="3990053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95157"/>
          </a:xfrm>
        </p:spPr>
        <p:txBody>
          <a:bodyPr>
            <a:normAutofit/>
          </a:bodyPr>
          <a:lstStyle/>
          <a:p>
            <a:r>
              <a:rPr lang="en-US" sz="4000" dirty="0"/>
              <a:t>A small universal hash family??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305814"/>
                <a:ext cx="7886700" cy="5552186"/>
              </a:xfrm>
              <a:ln>
                <a:noFill/>
              </a:ln>
            </p:spPr>
            <p:txBody>
              <a:bodyPr>
                <a:normAutofit/>
              </a:bodyPr>
              <a:lstStyle/>
              <a:p>
                <a:r>
                  <a:rPr lang="en-US" dirty="0"/>
                  <a:t>Here’s one:</a:t>
                </a:r>
              </a:p>
              <a:p>
                <a:pPr lvl="1"/>
                <a:r>
                  <a:rPr lang="en-US" dirty="0">
                    <a:solidFill>
                      <a:schemeClr val="tx1"/>
                    </a:solidFill>
                  </a:rPr>
                  <a:t>Pick a prime </a:t>
                </a:r>
                <a14:m>
                  <m:oMath xmlns:m="http://schemas.openxmlformats.org/officeDocument/2006/math">
                    <m:r>
                      <a:rPr lang="en-US" b="0" i="1" smtClean="0">
                        <a:solidFill>
                          <a:schemeClr val="tx1"/>
                        </a:solidFill>
                        <a:latin typeface="Cambria Math" charset="0"/>
                      </a:rPr>
                      <m:t>𝑝</m:t>
                    </m:r>
                    <m:r>
                      <a:rPr lang="en-US" b="0" i="1" smtClean="0">
                        <a:solidFill>
                          <a:schemeClr val="tx1"/>
                        </a:solidFill>
                        <a:latin typeface="Cambria Math" charset="0"/>
                      </a:rPr>
                      <m:t>≥</m:t>
                    </m:r>
                    <m:r>
                      <a:rPr lang="en-US" b="0" i="1" smtClean="0">
                        <a:solidFill>
                          <a:schemeClr val="tx1"/>
                        </a:solidFill>
                        <a:latin typeface="Cambria Math" charset="0"/>
                      </a:rPr>
                      <m:t>𝑀</m:t>
                    </m:r>
                    <m:r>
                      <a:rPr lang="en-US" b="0" i="1" smtClean="0">
                        <a:solidFill>
                          <a:schemeClr val="tx1"/>
                        </a:solidFill>
                        <a:latin typeface="Cambria Math" charset="0"/>
                      </a:rPr>
                      <m:t>.</m:t>
                    </m:r>
                  </m:oMath>
                </a14:m>
                <a:endParaRPr lang="en-US" dirty="0">
                  <a:solidFill>
                    <a:schemeClr val="tx1"/>
                  </a:solidFill>
                </a:endParaRPr>
              </a:p>
              <a:p>
                <a:pPr lvl="1"/>
                <a:r>
                  <a:rPr lang="en-US" dirty="0"/>
                  <a:t>Define</a:t>
                </a:r>
                <a:endParaRPr lang="en-US" dirty="0">
                  <a:solidFill>
                    <a:schemeClr val="accent4"/>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charset="0"/>
                            </a:rPr>
                            <m:t>𝑓</m:t>
                          </m:r>
                        </m:e>
                        <m:sub>
                          <m:r>
                            <a:rPr lang="en-US" b="0" i="1" smtClean="0">
                              <a:solidFill>
                                <a:schemeClr val="accent4"/>
                              </a:solidFill>
                              <a:latin typeface="Cambria Math" charset="0"/>
                            </a:rPr>
                            <m:t>𝑎</m:t>
                          </m:r>
                          <m:r>
                            <a:rPr lang="en-US" b="0" i="1" smtClean="0">
                              <a:solidFill>
                                <a:schemeClr val="accent4"/>
                              </a:solidFill>
                              <a:latin typeface="Cambria Math" charset="0"/>
                            </a:rPr>
                            <m:t>,</m:t>
                          </m:r>
                          <m:r>
                            <a:rPr lang="en-US" b="0" i="1" smtClean="0">
                              <a:solidFill>
                                <a:schemeClr val="accent4"/>
                              </a:solidFill>
                              <a:latin typeface="Cambria Math" charset="0"/>
                            </a:rPr>
                            <m:t>𝑏</m:t>
                          </m:r>
                        </m:sub>
                      </m:sSub>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𝑥</m:t>
                          </m:r>
                        </m:e>
                      </m:d>
                      <m:r>
                        <a:rPr lang="en-US" b="0" i="1" smtClean="0">
                          <a:solidFill>
                            <a:schemeClr val="accent4"/>
                          </a:solidFill>
                          <a:latin typeface="Cambria Math" charset="0"/>
                        </a:rPr>
                        <m:t>=</m:t>
                      </m:r>
                      <m:r>
                        <a:rPr lang="en-US" b="0" i="1" smtClean="0">
                          <a:solidFill>
                            <a:schemeClr val="accent4"/>
                          </a:solidFill>
                          <a:latin typeface="Cambria Math" charset="0"/>
                        </a:rPr>
                        <m:t>𝑎𝑥</m:t>
                      </m:r>
                      <m:r>
                        <a:rPr lang="en-US" b="0" i="1" smtClean="0">
                          <a:solidFill>
                            <a:schemeClr val="accent4"/>
                          </a:solidFill>
                          <a:latin typeface="Cambria Math" charset="0"/>
                        </a:rPr>
                        <m:t>+</m:t>
                      </m:r>
                      <m:r>
                        <a:rPr lang="en-US" b="0" i="1" smtClean="0">
                          <a:solidFill>
                            <a:schemeClr val="accent4"/>
                          </a:solidFill>
                          <a:latin typeface="Cambria Math" charset="0"/>
                        </a:rPr>
                        <m:t>𝑏</m:t>
                      </m:r>
                      <m:r>
                        <a:rPr lang="en-US" b="0" i="1" smtClean="0">
                          <a:solidFill>
                            <a:schemeClr val="accent4"/>
                          </a:solidFill>
                          <a:latin typeface="Cambria Math" charset="0"/>
                        </a:rPr>
                        <m:t>      </m:t>
                      </m:r>
                      <m:r>
                        <a:rPr lang="en-US" b="0" i="1" smtClean="0">
                          <a:solidFill>
                            <a:schemeClr val="accent4"/>
                          </a:solidFill>
                          <a:latin typeface="Cambria Math" charset="0"/>
                        </a:rPr>
                        <m:t>𝑚𝑜𝑑</m:t>
                      </m:r>
                      <m:r>
                        <a:rPr lang="en-US" b="0" i="1" smtClean="0">
                          <a:solidFill>
                            <a:schemeClr val="accent4"/>
                          </a:solidFill>
                          <a:latin typeface="Cambria Math" charset="0"/>
                        </a:rPr>
                        <m:t> </m:t>
                      </m:r>
                      <m:r>
                        <a:rPr lang="en-US" b="0" i="1" smtClean="0">
                          <a:solidFill>
                            <a:schemeClr val="accent4"/>
                          </a:solidFill>
                          <a:latin typeface="Cambria Math" charset="0"/>
                        </a:rPr>
                        <m:t>𝑝</m:t>
                      </m:r>
                    </m:oMath>
                  </m:oMathPara>
                </a14:m>
                <a:endParaRPr lang="en-US" b="0" dirty="0">
                  <a:solidFill>
                    <a:schemeClr val="accent4"/>
                  </a:solidFill>
                </a:endParaRPr>
              </a:p>
              <a:p>
                <a:pPr marL="457200" lvl="1" indent="0">
                  <a:buNone/>
                </a:pPr>
                <a:endParaRPr lang="en-US" b="0" dirty="0"/>
              </a:p>
              <a:p>
                <a:pPr marL="457200" lvl="1" indent="0">
                  <a:buNone/>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b="0" i="1" smtClean="0">
                              <a:solidFill>
                                <a:schemeClr val="accent4"/>
                              </a:solidFill>
                              <a:latin typeface="Cambria Math" charset="0"/>
                            </a:rPr>
                            <m:t>h</m:t>
                          </m:r>
                        </m:e>
                        <m:sub>
                          <m:r>
                            <a:rPr lang="en-US" i="1">
                              <a:solidFill>
                                <a:schemeClr val="accent4"/>
                              </a:solidFill>
                              <a:latin typeface="Cambria Math" charset="0"/>
                            </a:rPr>
                            <m:t>𝑎</m:t>
                          </m:r>
                          <m:r>
                            <a:rPr lang="en-US" i="1">
                              <a:solidFill>
                                <a:schemeClr val="accent4"/>
                              </a:solidFill>
                              <a:latin typeface="Cambria Math" charset="0"/>
                            </a:rPr>
                            <m:t>,</m:t>
                          </m:r>
                          <m:r>
                            <a:rPr lang="en-US" i="1">
                              <a:solidFill>
                                <a:schemeClr val="accent4"/>
                              </a:solidFill>
                              <a:latin typeface="Cambria Math" charset="0"/>
                            </a:rPr>
                            <m:t>𝑏</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𝑥</m:t>
                          </m:r>
                        </m:e>
                      </m:d>
                      <m:r>
                        <a:rPr lang="en-US" i="1">
                          <a:solidFill>
                            <a:schemeClr val="accent4"/>
                          </a:solidFill>
                          <a:latin typeface="Cambria Math"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charset="0"/>
                            </a:rPr>
                            <m:t>𝑓</m:t>
                          </m:r>
                        </m:e>
                        <m:sub>
                          <m:r>
                            <a:rPr lang="en-US" b="0" i="1" smtClean="0">
                              <a:solidFill>
                                <a:schemeClr val="accent4"/>
                              </a:solidFill>
                              <a:latin typeface="Cambria Math" charset="0"/>
                            </a:rPr>
                            <m:t>𝑎</m:t>
                          </m:r>
                          <m:r>
                            <a:rPr lang="en-US" b="0" i="1" smtClean="0">
                              <a:solidFill>
                                <a:schemeClr val="accent4"/>
                              </a:solidFill>
                              <a:latin typeface="Cambria Math" charset="0"/>
                            </a:rPr>
                            <m:t>,</m:t>
                          </m:r>
                          <m:r>
                            <a:rPr lang="en-US" b="0" i="1" smtClean="0">
                              <a:solidFill>
                                <a:schemeClr val="accent4"/>
                              </a:solidFill>
                              <a:latin typeface="Cambria Math" charset="0"/>
                            </a:rPr>
                            <m:t>𝑏</m:t>
                          </m:r>
                        </m:sub>
                      </m:sSub>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𝑥</m:t>
                          </m:r>
                        </m:e>
                      </m:d>
                      <m:r>
                        <a:rPr lang="en-US" b="0" i="1" smtClean="0">
                          <a:solidFill>
                            <a:schemeClr val="accent4"/>
                          </a:solidFill>
                          <a:latin typeface="Cambria Math" charset="0"/>
                        </a:rPr>
                        <m:t>      </m:t>
                      </m:r>
                      <m:r>
                        <a:rPr lang="en-US" b="0" i="1" smtClean="0">
                          <a:solidFill>
                            <a:schemeClr val="accent4"/>
                          </a:solidFill>
                          <a:latin typeface="Cambria Math" charset="0"/>
                        </a:rPr>
                        <m:t>𝑚𝑜𝑑</m:t>
                      </m:r>
                      <m:r>
                        <a:rPr lang="en-US" b="0" i="1" smtClean="0">
                          <a:solidFill>
                            <a:schemeClr val="accent4"/>
                          </a:solidFill>
                          <a:latin typeface="Cambria Math" charset="0"/>
                        </a:rPr>
                        <m:t> </m:t>
                      </m:r>
                      <m:r>
                        <a:rPr lang="en-US" b="0" i="1" smtClean="0">
                          <a:solidFill>
                            <a:schemeClr val="accent4"/>
                          </a:solidFill>
                          <a:latin typeface="Cambria Math" charset="0"/>
                        </a:rPr>
                        <m:t>𝑛</m:t>
                      </m:r>
                    </m:oMath>
                  </m:oMathPara>
                </a14:m>
                <a:endParaRPr lang="en-US" b="0" dirty="0">
                  <a:solidFill>
                    <a:schemeClr val="accent1"/>
                  </a:solidFill>
                </a:endParaRPr>
              </a:p>
              <a:p>
                <a:pPr lvl="1"/>
                <a:r>
                  <a:rPr lang="en-US" dirty="0"/>
                  <a:t>Define:</a:t>
                </a:r>
              </a:p>
              <a:p>
                <a:pPr marL="457200" lvl="1" indent="0">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𝐻</m:t>
                      </m:r>
                      <m:r>
                        <a:rPr lang="en-US" b="0" i="1" smtClean="0">
                          <a:solidFill>
                            <a:schemeClr val="accent4"/>
                          </a:solidFill>
                          <a:latin typeface="Cambria Math" charset="0"/>
                        </a:rPr>
                        <m:t>=</m:t>
                      </m:r>
                      <m:r>
                        <m:rPr>
                          <m:lit/>
                        </m:rPr>
                        <a:rPr lang="en-US" b="0" i="1" smtClean="0">
                          <a:solidFill>
                            <a:schemeClr val="accent4"/>
                          </a:solidFill>
                          <a:latin typeface="Cambria Math" charset="0"/>
                        </a:rPr>
                        <m:t>{</m:t>
                      </m:r>
                      <m:r>
                        <a:rPr lang="en-US" b="0" i="1" smtClean="0">
                          <a:solidFill>
                            <a:schemeClr val="accent4"/>
                          </a:solidFill>
                          <a:latin typeface="Cambria Math" charset="0"/>
                        </a:rPr>
                        <m:t> </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charset="0"/>
                            </a:rPr>
                            <m:t>h</m:t>
                          </m:r>
                        </m:e>
                        <m:sub>
                          <m:r>
                            <a:rPr lang="en-US" b="0" i="1" smtClean="0">
                              <a:solidFill>
                                <a:schemeClr val="accent4"/>
                              </a:solidFill>
                              <a:latin typeface="Cambria Math" charset="0"/>
                            </a:rPr>
                            <m:t>𝑎</m:t>
                          </m:r>
                          <m:r>
                            <a:rPr lang="en-US" b="0" i="1" smtClean="0">
                              <a:solidFill>
                                <a:schemeClr val="accent4"/>
                              </a:solidFill>
                              <a:latin typeface="Cambria Math" charset="0"/>
                            </a:rPr>
                            <m:t>,</m:t>
                          </m:r>
                          <m:r>
                            <a:rPr lang="en-US" b="0" i="1" smtClean="0">
                              <a:solidFill>
                                <a:schemeClr val="accent4"/>
                              </a:solidFill>
                              <a:latin typeface="Cambria Math" charset="0"/>
                            </a:rPr>
                            <m:t>𝑏</m:t>
                          </m:r>
                        </m:sub>
                      </m:sSub>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𝑥</m:t>
                          </m:r>
                        </m:e>
                      </m:d>
                      <m:r>
                        <m:rPr>
                          <m:lit/>
                        </m:rPr>
                        <a:rPr lang="en-US" b="0" i="1" smtClean="0">
                          <a:solidFill>
                            <a:schemeClr val="accent4"/>
                          </a:solidFill>
                          <a:latin typeface="Cambria Math" charset="0"/>
                        </a:rPr>
                        <m:t> </m:t>
                      </m:r>
                      <m:r>
                        <a:rPr lang="en-US" b="0" i="1" smtClean="0">
                          <a:solidFill>
                            <a:schemeClr val="accent4"/>
                          </a:solidFill>
                          <a:latin typeface="Cambria Math" charset="0"/>
                        </a:rPr>
                        <m:t>:</m:t>
                      </m:r>
                      <m:r>
                        <m:rPr>
                          <m:lit/>
                        </m:rPr>
                        <a:rPr lang="en-US" b="0" i="1" smtClean="0">
                          <a:solidFill>
                            <a:schemeClr val="accent4"/>
                          </a:solidFill>
                          <a:latin typeface="Cambria Math" charset="0"/>
                        </a:rPr>
                        <m:t> </m:t>
                      </m:r>
                      <m:r>
                        <a:rPr lang="en-US" b="0" i="1" smtClean="0">
                          <a:solidFill>
                            <a:schemeClr val="accent4"/>
                          </a:solidFill>
                          <a:latin typeface="Cambria Math" charset="0"/>
                        </a:rPr>
                        <m:t>𝑎</m:t>
                      </m:r>
                      <m:r>
                        <a:rPr lang="en-US" b="0" i="1" smtClean="0">
                          <a:solidFill>
                            <a:schemeClr val="accent4"/>
                          </a:solidFill>
                          <a:latin typeface="Cambria Math" charset="0"/>
                        </a:rPr>
                        <m:t>∈</m:t>
                      </m:r>
                      <m:r>
                        <m:rPr>
                          <m:lit/>
                        </m:rPr>
                        <a:rPr lang="en-US" b="0" i="1" smtClean="0">
                          <a:solidFill>
                            <a:schemeClr val="accent4"/>
                          </a:solidFill>
                          <a:latin typeface="Cambria Math" charset="0"/>
                        </a:rPr>
                        <m:t>{</m:t>
                      </m:r>
                      <m:r>
                        <a:rPr lang="en-US" b="0" i="1" smtClean="0">
                          <a:solidFill>
                            <a:schemeClr val="accent4"/>
                          </a:solidFill>
                          <a:latin typeface="Cambria Math" charset="0"/>
                        </a:rPr>
                        <m:t>1,…, </m:t>
                      </m:r>
                      <m:r>
                        <a:rPr lang="en-US" b="0" i="1" smtClean="0">
                          <a:solidFill>
                            <a:schemeClr val="accent4"/>
                          </a:solidFill>
                          <a:latin typeface="Cambria Math" charset="0"/>
                        </a:rPr>
                        <m:t>𝑝</m:t>
                      </m:r>
                      <m:r>
                        <a:rPr lang="en-US" b="0" i="1" smtClean="0">
                          <a:solidFill>
                            <a:schemeClr val="accent4"/>
                          </a:solidFill>
                          <a:latin typeface="Cambria Math" charset="0"/>
                        </a:rPr>
                        <m:t>−1</m:t>
                      </m:r>
                      <m:r>
                        <m:rPr>
                          <m:lit/>
                        </m:rPr>
                        <a:rPr lang="en-US" b="0" i="1" smtClean="0">
                          <a:solidFill>
                            <a:schemeClr val="accent4"/>
                          </a:solidFill>
                          <a:latin typeface="Cambria Math" charset="0"/>
                        </a:rPr>
                        <m:t>}</m:t>
                      </m:r>
                      <m:r>
                        <a:rPr lang="en-US" b="0" i="1" smtClean="0">
                          <a:solidFill>
                            <a:schemeClr val="accent4"/>
                          </a:solidFill>
                          <a:latin typeface="Cambria Math" charset="0"/>
                        </a:rPr>
                        <m:t>, </m:t>
                      </m:r>
                      <m:r>
                        <a:rPr lang="en-US" b="0" i="1" smtClean="0">
                          <a:solidFill>
                            <a:schemeClr val="accent4"/>
                          </a:solidFill>
                          <a:latin typeface="Cambria Math" charset="0"/>
                        </a:rPr>
                        <m:t>𝑏</m:t>
                      </m:r>
                      <m:r>
                        <a:rPr lang="en-US" b="0" i="1" smtClean="0">
                          <a:solidFill>
                            <a:schemeClr val="accent4"/>
                          </a:solidFill>
                          <a:latin typeface="Cambria Math" charset="0"/>
                        </a:rPr>
                        <m:t>∈</m:t>
                      </m:r>
                      <m:r>
                        <m:rPr>
                          <m:lit/>
                        </m:rPr>
                        <a:rPr lang="en-US" b="0" i="1" smtClean="0">
                          <a:solidFill>
                            <a:schemeClr val="accent4"/>
                          </a:solidFill>
                          <a:latin typeface="Cambria Math" charset="0"/>
                        </a:rPr>
                        <m:t>{</m:t>
                      </m:r>
                      <m:r>
                        <a:rPr lang="en-US" b="0" i="1" smtClean="0">
                          <a:solidFill>
                            <a:schemeClr val="accent4"/>
                          </a:solidFill>
                          <a:latin typeface="Cambria Math" charset="0"/>
                        </a:rPr>
                        <m:t>0, …, </m:t>
                      </m:r>
                      <m:r>
                        <a:rPr lang="en-US" b="0" i="1" smtClean="0">
                          <a:solidFill>
                            <a:schemeClr val="accent4"/>
                          </a:solidFill>
                          <a:latin typeface="Cambria Math" charset="0"/>
                        </a:rPr>
                        <m:t>𝑝</m:t>
                      </m:r>
                      <m:r>
                        <a:rPr lang="en-US" b="0" i="1" smtClean="0">
                          <a:solidFill>
                            <a:schemeClr val="accent4"/>
                          </a:solidFill>
                          <a:latin typeface="Cambria Math" charset="0"/>
                        </a:rPr>
                        <m:t>−1</m:t>
                      </m:r>
                      <m:r>
                        <m:rPr>
                          <m:lit/>
                        </m:rPr>
                        <a:rPr lang="en-US" b="0" i="1" smtClean="0">
                          <a:solidFill>
                            <a:schemeClr val="accent4"/>
                          </a:solidFill>
                          <a:latin typeface="Cambria Math" charset="0"/>
                        </a:rPr>
                        <m:t>}</m:t>
                      </m:r>
                      <m:r>
                        <a:rPr lang="en-US" b="0" i="1" smtClean="0">
                          <a:solidFill>
                            <a:schemeClr val="accent4"/>
                          </a:solidFill>
                          <a:latin typeface="Cambria Math" charset="0"/>
                        </a:rPr>
                        <m:t> </m:t>
                      </m:r>
                      <m:r>
                        <m:rPr>
                          <m:lit/>
                        </m:rPr>
                        <a:rPr lang="en-US" b="0" i="1" smtClean="0">
                          <a:solidFill>
                            <a:schemeClr val="accent4"/>
                          </a:solidFill>
                          <a:latin typeface="Cambria Math" charset="0"/>
                        </a:rPr>
                        <m:t>}</m:t>
                      </m:r>
                    </m:oMath>
                  </m:oMathPara>
                </a14:m>
                <a:endParaRPr lang="en-US" b="0" dirty="0">
                  <a:solidFill>
                    <a:schemeClr val="accent4"/>
                  </a:solidFill>
                </a:endParaRPr>
              </a:p>
              <a:p>
                <a:endParaRPr lang="en-US" b="0" dirty="0"/>
              </a:p>
              <a:p>
                <a:r>
                  <a:rPr lang="en-US" b="0" dirty="0"/>
                  <a:t>Claim:</a:t>
                </a:r>
              </a:p>
              <a:p>
                <a:pPr marL="457200" lvl="1" indent="0">
                  <a:buNone/>
                </a:pPr>
                <a:r>
                  <a:rPr lang="en-US" dirty="0"/>
                  <a:t>H is a universal hash family.</a:t>
                </a:r>
                <a:endParaRPr lang="en-US" b="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305814"/>
                <a:ext cx="7886700" cy="5552186"/>
              </a:xfrm>
              <a:blipFill>
                <a:blip r:embed="rId2"/>
                <a:stretch>
                  <a:fillRect l="-1447" t="-1826"/>
                </a:stretch>
              </a:blipFill>
              <a:ln>
                <a:noFill/>
              </a:ln>
            </p:spPr>
            <p:txBody>
              <a:bodyPr/>
              <a:lstStyle/>
              <a:p>
                <a:r>
                  <a:rPr lang="en-US">
                    <a:noFill/>
                  </a:rPr>
                  <a:t> </a:t>
                </a:r>
              </a:p>
            </p:txBody>
          </p:sp>
        </mc:Fallback>
      </mc:AlternateContent>
      <p:grpSp>
        <p:nvGrpSpPr>
          <p:cNvPr id="4" name="Group 3"/>
          <p:cNvGrpSpPr/>
          <p:nvPr/>
        </p:nvGrpSpPr>
        <p:grpSpPr>
          <a:xfrm flipH="1">
            <a:off x="7751298" y="5205046"/>
            <a:ext cx="1210016" cy="1495057"/>
            <a:chOff x="628650" y="4603505"/>
            <a:chExt cx="1602601" cy="1833560"/>
          </a:xfrm>
        </p:grpSpPr>
        <p:sp>
          <p:nvSpPr>
            <p:cNvPr id="5" name="Freeform 4"/>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p:cNvSpPr txBox="1"/>
          <p:nvPr/>
        </p:nvSpPr>
        <p:spPr>
          <a:xfrm rot="1456249">
            <a:off x="8048354" y="4805571"/>
            <a:ext cx="773723" cy="707886"/>
          </a:xfrm>
          <a:prstGeom prst="rect">
            <a:avLst/>
          </a:prstGeom>
          <a:noFill/>
        </p:spPr>
        <p:txBody>
          <a:bodyPr wrap="square" rtlCol="0">
            <a:spAutoFit/>
          </a:bodyPr>
          <a:lstStyle/>
          <a:p>
            <a:r>
              <a:rPr lang="en-US" sz="4000" dirty="0">
                <a:solidFill>
                  <a:schemeClr val="accent2"/>
                </a:solidFill>
              </a:rPr>
              <a:t>??</a:t>
            </a:r>
          </a:p>
        </p:txBody>
      </p:sp>
    </p:spTree>
    <p:extLst>
      <p:ext uri="{BB962C8B-B14F-4D97-AF65-F5344CB8AC3E}">
        <p14:creationId xmlns:p14="http://schemas.microsoft.com/office/powerpoint/2010/main" val="47240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16" y="-155274"/>
            <a:ext cx="7886700" cy="1325563"/>
          </a:xfrm>
        </p:spPr>
        <p:txBody>
          <a:bodyPr/>
          <a:lstStyle/>
          <a:p>
            <a:r>
              <a:rPr lang="en-US" dirty="0"/>
              <a:t>Say what?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1853" y="1037712"/>
                <a:ext cx="7886700" cy="4351338"/>
              </a:xfrm>
              <a:ln>
                <a:noFill/>
              </a:ln>
            </p:spPr>
            <p:txBody>
              <a:bodyPr/>
              <a:lstStyle/>
              <a:p>
                <a:r>
                  <a:rPr lang="en-US" dirty="0"/>
                  <a:t>Example:  </a:t>
                </a:r>
                <a:r>
                  <a:rPr lang="en-US" dirty="0">
                    <a:solidFill>
                      <a:schemeClr val="accent4"/>
                    </a:solidFill>
                  </a:rPr>
                  <a:t>M = p = 5,</a:t>
                </a:r>
                <a:r>
                  <a:rPr lang="en-US" dirty="0"/>
                  <a:t> </a:t>
                </a:r>
                <a:r>
                  <a:rPr lang="en-US" dirty="0">
                    <a:solidFill>
                      <a:schemeClr val="accent4"/>
                    </a:solidFill>
                  </a:rPr>
                  <a:t>n = 3</a:t>
                </a:r>
              </a:p>
              <a:p>
                <a:r>
                  <a:rPr lang="en-US" dirty="0"/>
                  <a:t>To draw h from H: </a:t>
                </a:r>
              </a:p>
              <a:p>
                <a:pPr lvl="1"/>
                <a:r>
                  <a:rPr lang="en-US" dirty="0">
                    <a:solidFill>
                      <a:schemeClr val="accent4"/>
                    </a:solidFill>
                  </a:rPr>
                  <a:t>Pick a random a in {1,</a:t>
                </a:r>
                <a:r>
                  <a:rPr lang="mr-IN" dirty="0">
                    <a:solidFill>
                      <a:schemeClr val="accent4"/>
                    </a:solidFill>
                  </a:rPr>
                  <a:t>…</a:t>
                </a:r>
                <a:r>
                  <a:rPr lang="en-US" dirty="0">
                    <a:solidFill>
                      <a:schemeClr val="accent4"/>
                    </a:solidFill>
                  </a:rPr>
                  <a:t>,4}, b in {0,</a:t>
                </a:r>
                <a:r>
                  <a:rPr lang="mr-IN" dirty="0">
                    <a:solidFill>
                      <a:schemeClr val="accent4"/>
                    </a:solidFill>
                  </a:rPr>
                  <a:t>…</a:t>
                </a:r>
                <a:r>
                  <a:rPr lang="en-US" dirty="0">
                    <a:solidFill>
                      <a:schemeClr val="accent4"/>
                    </a:solidFill>
                  </a:rPr>
                  <a:t>,4}</a:t>
                </a:r>
              </a:p>
              <a:p>
                <a:r>
                  <a:rPr lang="en-US" dirty="0"/>
                  <a:t>As per the definition:</a:t>
                </a:r>
              </a:p>
              <a:p>
                <a:pPr lvl="1"/>
                <a14:m>
                  <m:oMath xmlns:m="http://schemas.openxmlformats.org/officeDocument/2006/math">
                    <m:sSub>
                      <m:sSubPr>
                        <m:ctrlPr>
                          <a:rPr lang="en-US" i="1">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i="1">
                            <a:solidFill>
                              <a:schemeClr val="accent4"/>
                            </a:solidFill>
                            <a:latin typeface="Cambria Math" charset="0"/>
                          </a:rPr>
                          <m:t>2,1</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𝑥</m:t>
                        </m:r>
                      </m:e>
                    </m:d>
                    <m:r>
                      <a:rPr lang="en-US" i="1">
                        <a:solidFill>
                          <a:schemeClr val="accent4"/>
                        </a:solidFill>
                        <a:latin typeface="Cambria Math" charset="0"/>
                      </a:rPr>
                      <m:t>=</m:t>
                    </m:r>
                    <m:r>
                      <a:rPr lang="en-US" b="0" i="1" smtClean="0">
                        <a:solidFill>
                          <a:schemeClr val="accent4"/>
                        </a:solidFill>
                        <a:latin typeface="Cambria Math" charset="0"/>
                      </a:rPr>
                      <m:t>2</m:t>
                    </m:r>
                    <m:r>
                      <a:rPr lang="en-US" i="1">
                        <a:solidFill>
                          <a:schemeClr val="accent4"/>
                        </a:solidFill>
                        <a:latin typeface="Cambria Math" charset="0"/>
                      </a:rPr>
                      <m:t>𝑥</m:t>
                    </m:r>
                    <m:r>
                      <a:rPr lang="en-US" i="1">
                        <a:solidFill>
                          <a:schemeClr val="accent4"/>
                        </a:solidFill>
                        <a:latin typeface="Cambria Math" charset="0"/>
                      </a:rPr>
                      <m:t>+1      </m:t>
                    </m:r>
                    <m:r>
                      <a:rPr lang="en-US" i="1">
                        <a:solidFill>
                          <a:schemeClr val="accent4"/>
                        </a:solidFill>
                        <a:latin typeface="Cambria Math" charset="0"/>
                      </a:rPr>
                      <m:t>𝑚𝑜𝑑</m:t>
                    </m:r>
                    <m:r>
                      <a:rPr lang="en-US" i="1">
                        <a:solidFill>
                          <a:schemeClr val="accent4"/>
                        </a:solidFill>
                        <a:latin typeface="Cambria Math" charset="0"/>
                      </a:rPr>
                      <m:t> 5</m:t>
                    </m:r>
                  </m:oMath>
                </a14:m>
                <a:endParaRPr lang="en-US" dirty="0"/>
              </a:p>
              <a:p>
                <a:pPr lvl="1"/>
                <a14:m>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h</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𝑥</m:t>
                        </m:r>
                      </m:e>
                    </m:d>
                    <m:r>
                      <a:rPr lang="en-US" i="1">
                        <a:solidFill>
                          <a:schemeClr val="accent4"/>
                        </a:solidFill>
                        <a:latin typeface="Cambria Math"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𝑥</m:t>
                        </m:r>
                      </m:e>
                    </m:d>
                    <m:r>
                      <a:rPr lang="en-US" i="1">
                        <a:solidFill>
                          <a:schemeClr val="accent4"/>
                        </a:solidFill>
                        <a:latin typeface="Cambria Math" charset="0"/>
                      </a:rPr>
                      <m:t>      </m:t>
                    </m:r>
                    <m:r>
                      <a:rPr lang="en-US" i="1">
                        <a:solidFill>
                          <a:schemeClr val="accent4"/>
                        </a:solidFill>
                        <a:latin typeface="Cambria Math" charset="0"/>
                      </a:rPr>
                      <m:t>𝑚𝑜𝑑</m:t>
                    </m:r>
                    <m:r>
                      <a:rPr lang="en-US" i="1">
                        <a:solidFill>
                          <a:schemeClr val="accent4"/>
                        </a:solidFill>
                        <a:latin typeface="Cambria Math" charset="0"/>
                      </a:rPr>
                      <m:t> 3</m:t>
                    </m:r>
                  </m:oMath>
                </a14:m>
                <a:endParaRPr lang="en-US" dirty="0">
                  <a:solidFill>
                    <a:schemeClr val="accent4"/>
                  </a:solidFill>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1853" y="1037712"/>
                <a:ext cx="7886700" cy="4351338"/>
              </a:xfrm>
              <a:blipFill>
                <a:blip r:embed="rId2"/>
                <a:stretch>
                  <a:fillRect l="-1610" t="-2332"/>
                </a:stretch>
              </a:blipFill>
              <a:ln>
                <a:noFill/>
              </a:ln>
            </p:spPr>
            <p:txBody>
              <a:bodyPr/>
              <a:lstStyle/>
              <a:p>
                <a:r>
                  <a:rPr lang="en-US">
                    <a:noFill/>
                  </a:rPr>
                  <a:t> </a:t>
                </a:r>
              </a:p>
            </p:txBody>
          </p:sp>
        </mc:Fallback>
      </mc:AlternateContent>
      <p:sp>
        <p:nvSpPr>
          <p:cNvPr id="5" name="TextBox 4"/>
          <p:cNvSpPr txBox="1"/>
          <p:nvPr/>
        </p:nvSpPr>
        <p:spPr>
          <a:xfrm>
            <a:off x="5162134" y="495711"/>
            <a:ext cx="1915405" cy="584775"/>
          </a:xfrm>
          <a:prstGeom prst="rect">
            <a:avLst/>
          </a:prstGeom>
          <a:noFill/>
        </p:spPr>
        <p:txBody>
          <a:bodyPr wrap="square" rtlCol="0">
            <a:spAutoFit/>
          </a:bodyPr>
          <a:lstStyle/>
          <a:p>
            <a:pPr algn="ctr"/>
            <a:r>
              <a:rPr lang="en-US" sz="3200">
                <a:solidFill>
                  <a:schemeClr val="bg1"/>
                </a:solidFill>
              </a:rPr>
              <a:t>1,2,3,4,5</a:t>
            </a:r>
            <a:endParaRPr lang="en-US" sz="3200" dirty="0">
              <a:solidFill>
                <a:schemeClr val="bg1"/>
              </a:solidFill>
            </a:endParaRPr>
          </a:p>
        </p:txBody>
      </p:sp>
      <p:grpSp>
        <p:nvGrpSpPr>
          <p:cNvPr id="9" name="Group 8"/>
          <p:cNvGrpSpPr/>
          <p:nvPr/>
        </p:nvGrpSpPr>
        <p:grpSpPr>
          <a:xfrm flipH="1">
            <a:off x="5425161" y="533317"/>
            <a:ext cx="960330" cy="1236003"/>
            <a:chOff x="628650" y="4603505"/>
            <a:chExt cx="1602601" cy="1833560"/>
          </a:xfrm>
        </p:grpSpPr>
        <p:sp>
          <p:nvSpPr>
            <p:cNvPr id="10" name="Freeform 9"/>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Cloud 15"/>
          <p:cNvSpPr/>
          <p:nvPr/>
        </p:nvSpPr>
        <p:spPr>
          <a:xfrm>
            <a:off x="6538802" y="505841"/>
            <a:ext cx="2364043" cy="1099315"/>
          </a:xfrm>
          <a:prstGeom prst="clou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45425" y="767446"/>
            <a:ext cx="1520162" cy="461665"/>
          </a:xfrm>
          <a:prstGeom prst="rect">
            <a:avLst/>
          </a:prstGeom>
          <a:noFill/>
        </p:spPr>
        <p:txBody>
          <a:bodyPr wrap="square" rtlCol="0">
            <a:spAutoFit/>
          </a:bodyPr>
          <a:lstStyle/>
          <a:p>
            <a:r>
              <a:rPr lang="en-US" sz="2400" dirty="0"/>
              <a:t>a = 2, b = 1</a:t>
            </a:r>
          </a:p>
        </p:txBody>
      </p:sp>
      <p:sp>
        <p:nvSpPr>
          <p:cNvPr id="18" name="Oval 17"/>
          <p:cNvSpPr/>
          <p:nvPr/>
        </p:nvSpPr>
        <p:spPr>
          <a:xfrm>
            <a:off x="6260068" y="656825"/>
            <a:ext cx="278735" cy="301457"/>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016308" y="632089"/>
            <a:ext cx="180898" cy="17546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591100" y="4092557"/>
            <a:ext cx="1893221" cy="1885747"/>
            <a:chOff x="776688" y="3976361"/>
            <a:chExt cx="2704498" cy="2721867"/>
          </a:xfrm>
          <a:solidFill>
            <a:schemeClr val="accent1"/>
          </a:solidFill>
        </p:grpSpPr>
        <p:sp>
          <p:nvSpPr>
            <p:cNvPr id="41" name="Oval 40"/>
            <p:cNvSpPr/>
            <p:nvPr/>
          </p:nvSpPr>
          <p:spPr>
            <a:xfrm>
              <a:off x="789271" y="4027996"/>
              <a:ext cx="2513430" cy="2513430"/>
            </a:xfrm>
            <a:prstGeom prst="ellipse">
              <a:avLst/>
            </a:prstGeom>
            <a:noFill/>
            <a:ln w="730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2" name="Straight Connector 41"/>
            <p:cNvCxnSpPr/>
            <p:nvPr/>
          </p:nvCxnSpPr>
          <p:spPr>
            <a:xfrm flipH="1">
              <a:off x="3074213" y="5284711"/>
              <a:ext cx="406973" cy="0"/>
            </a:xfrm>
            <a:prstGeom prst="line">
              <a:avLst/>
            </a:prstGeom>
            <a:grpFill/>
            <a:ln w="1111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2482452" y="3976361"/>
              <a:ext cx="168740" cy="325903"/>
            </a:xfrm>
            <a:prstGeom prst="line">
              <a:avLst/>
            </a:prstGeom>
            <a:grpFill/>
            <a:ln w="1111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15750" y="4282010"/>
              <a:ext cx="264312" cy="300100"/>
            </a:xfrm>
            <a:prstGeom prst="line">
              <a:avLst/>
            </a:prstGeom>
            <a:grpFill/>
            <a:ln w="1111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310690" y="6323832"/>
              <a:ext cx="60573" cy="374396"/>
            </a:xfrm>
            <a:prstGeom prst="line">
              <a:avLst/>
            </a:prstGeom>
            <a:grpFill/>
            <a:ln w="1111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76688" y="5831190"/>
              <a:ext cx="331613" cy="260371"/>
            </a:xfrm>
            <a:prstGeom prst="line">
              <a:avLst/>
            </a:prstGeom>
            <a:grpFill/>
            <a:ln w="1111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734363" y="4888264"/>
              <a:ext cx="450166" cy="844058"/>
            </a:xfrm>
            <a:prstGeom prst="rect">
              <a:avLst/>
            </a:prstGeom>
            <a:noFill/>
            <a:ln>
              <a:noFill/>
            </a:ln>
          </p:spPr>
          <p:txBody>
            <a:bodyPr wrap="square" rtlCol="0">
              <a:spAutoFit/>
            </a:bodyPr>
            <a:lstStyle/>
            <a:p>
              <a:r>
                <a:rPr lang="en-US" sz="3200" dirty="0"/>
                <a:t>1</a:t>
              </a:r>
            </a:p>
          </p:txBody>
        </p:sp>
        <p:sp>
          <p:nvSpPr>
            <p:cNvPr id="48" name="TextBox 47"/>
            <p:cNvSpPr txBox="1"/>
            <p:nvPr/>
          </p:nvSpPr>
          <p:spPr>
            <a:xfrm>
              <a:off x="2107704" y="4171097"/>
              <a:ext cx="450166" cy="844058"/>
            </a:xfrm>
            <a:prstGeom prst="rect">
              <a:avLst/>
            </a:prstGeom>
            <a:noFill/>
            <a:ln>
              <a:noFill/>
            </a:ln>
          </p:spPr>
          <p:txBody>
            <a:bodyPr wrap="square" rtlCol="0">
              <a:spAutoFit/>
            </a:bodyPr>
            <a:lstStyle/>
            <a:p>
              <a:r>
                <a:rPr lang="en-US" sz="3200" dirty="0"/>
                <a:t>2</a:t>
              </a:r>
            </a:p>
          </p:txBody>
        </p:sp>
        <p:sp>
          <p:nvSpPr>
            <p:cNvPr id="49" name="TextBox 48"/>
            <p:cNvSpPr txBox="1"/>
            <p:nvPr/>
          </p:nvSpPr>
          <p:spPr>
            <a:xfrm>
              <a:off x="1177826" y="4401900"/>
              <a:ext cx="450166" cy="844058"/>
            </a:xfrm>
            <a:prstGeom prst="rect">
              <a:avLst/>
            </a:prstGeom>
            <a:noFill/>
            <a:ln>
              <a:noFill/>
            </a:ln>
          </p:spPr>
          <p:txBody>
            <a:bodyPr wrap="square" rtlCol="0">
              <a:spAutoFit/>
            </a:bodyPr>
            <a:lstStyle/>
            <a:p>
              <a:r>
                <a:rPr lang="en-US" sz="3200" dirty="0"/>
                <a:t>3</a:t>
              </a:r>
            </a:p>
          </p:txBody>
        </p:sp>
        <p:sp>
          <p:nvSpPr>
            <p:cNvPr id="50" name="TextBox 49"/>
            <p:cNvSpPr txBox="1"/>
            <p:nvPr/>
          </p:nvSpPr>
          <p:spPr>
            <a:xfrm>
              <a:off x="1086569" y="5350507"/>
              <a:ext cx="450166" cy="844058"/>
            </a:xfrm>
            <a:prstGeom prst="rect">
              <a:avLst/>
            </a:prstGeom>
            <a:noFill/>
            <a:ln>
              <a:noFill/>
            </a:ln>
          </p:spPr>
          <p:txBody>
            <a:bodyPr wrap="square" rtlCol="0">
              <a:spAutoFit/>
            </a:bodyPr>
            <a:lstStyle/>
            <a:p>
              <a:r>
                <a:rPr lang="en-US" sz="3200" dirty="0"/>
                <a:t>4</a:t>
              </a:r>
            </a:p>
          </p:txBody>
        </p:sp>
        <p:sp>
          <p:nvSpPr>
            <p:cNvPr id="51" name="TextBox 50"/>
            <p:cNvSpPr txBox="1"/>
            <p:nvPr/>
          </p:nvSpPr>
          <p:spPr>
            <a:xfrm>
              <a:off x="1924293" y="5596649"/>
              <a:ext cx="450166" cy="844058"/>
            </a:xfrm>
            <a:prstGeom prst="rect">
              <a:avLst/>
            </a:prstGeom>
            <a:noFill/>
            <a:ln>
              <a:noFill/>
            </a:ln>
          </p:spPr>
          <p:txBody>
            <a:bodyPr wrap="square" rtlCol="0">
              <a:spAutoFit/>
            </a:bodyPr>
            <a:lstStyle/>
            <a:p>
              <a:r>
                <a:rPr lang="en-US" sz="3200" dirty="0"/>
                <a:t>0</a:t>
              </a:r>
            </a:p>
          </p:txBody>
        </p:sp>
      </p:grpSp>
      <p:cxnSp>
        <p:nvCxnSpPr>
          <p:cNvPr id="56" name="Straight Arrow Connector 55"/>
          <p:cNvCxnSpPr/>
          <p:nvPr/>
        </p:nvCxnSpPr>
        <p:spPr>
          <a:xfrm flipV="1">
            <a:off x="2505800" y="5101596"/>
            <a:ext cx="1351634" cy="2"/>
          </a:xfrm>
          <a:prstGeom prst="straightConnector1">
            <a:avLst/>
          </a:prstGeom>
          <a:ln w="3810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Rectangle 57"/>
              <p:cNvSpPr/>
              <p:nvPr/>
            </p:nvSpPr>
            <p:spPr>
              <a:xfrm>
                <a:off x="2486457" y="4435960"/>
                <a:ext cx="1309488" cy="55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charset="0"/>
                            </a:rPr>
                            <m:t>𝑓</m:t>
                          </m:r>
                        </m:e>
                        <m:sub>
                          <m:r>
                            <a:rPr lang="en-US" sz="3200" b="0" i="1" smtClean="0">
                              <a:solidFill>
                                <a:schemeClr val="accent4"/>
                              </a:solidFill>
                              <a:latin typeface="Cambria Math" charset="0"/>
                            </a:rPr>
                            <m:t>2</m:t>
                          </m:r>
                          <m:r>
                            <a:rPr lang="en-US" sz="3200" i="1">
                              <a:solidFill>
                                <a:schemeClr val="accent4"/>
                              </a:solidFill>
                              <a:latin typeface="Cambria Math" charset="0"/>
                            </a:rPr>
                            <m:t>,</m:t>
                          </m:r>
                          <m:r>
                            <a:rPr lang="en-US" sz="3200" b="0" i="1" smtClean="0">
                              <a:solidFill>
                                <a:schemeClr val="accent4"/>
                              </a:solidFill>
                              <a:latin typeface="Cambria Math" charset="0"/>
                            </a:rPr>
                            <m:t>1</m:t>
                          </m:r>
                        </m:sub>
                      </m:sSub>
                      <m:d>
                        <m:dPr>
                          <m:ctrlPr>
                            <a:rPr lang="en-US" sz="3200" i="1">
                              <a:solidFill>
                                <a:schemeClr val="accent4"/>
                              </a:solidFill>
                              <a:latin typeface="Cambria Math" panose="02040503050406030204" pitchFamily="18" charset="0"/>
                            </a:rPr>
                          </m:ctrlPr>
                        </m:dPr>
                        <m:e>
                          <m:r>
                            <a:rPr lang="en-US" sz="3200" i="1">
                              <a:solidFill>
                                <a:schemeClr val="accent4"/>
                              </a:solidFill>
                              <a:latin typeface="Cambria Math" charset="0"/>
                            </a:rPr>
                            <m:t>𝑥</m:t>
                          </m:r>
                        </m:e>
                      </m:d>
                    </m:oMath>
                  </m:oMathPara>
                </a14:m>
                <a:endParaRPr lang="en-US" sz="3200" dirty="0"/>
              </a:p>
            </p:txBody>
          </p:sp>
        </mc:Choice>
        <mc:Fallback xmlns="">
          <p:sp>
            <p:nvSpPr>
              <p:cNvPr id="58" name="Rectangle 57"/>
              <p:cNvSpPr>
                <a:spLocks noRot="1" noChangeAspect="1" noMove="1" noResize="1" noEditPoints="1" noAdjustHandles="1" noChangeArrowheads="1" noChangeShapeType="1" noTextEdit="1"/>
              </p:cNvSpPr>
              <p:nvPr/>
            </p:nvSpPr>
            <p:spPr>
              <a:xfrm>
                <a:off x="2486457" y="4435960"/>
                <a:ext cx="1309488" cy="553885"/>
              </a:xfrm>
              <a:prstGeom prst="rect">
                <a:avLst/>
              </a:prstGeom>
              <a:blipFill rotWithShape="0">
                <a:blip r:embed="rId3"/>
                <a:stretch>
                  <a:fillRect/>
                </a:stretch>
              </a:blipFill>
            </p:spPr>
            <p:txBody>
              <a:bodyPr/>
              <a:lstStyle/>
              <a:p>
                <a:r>
                  <a:rPr lang="en-US">
                    <a:noFill/>
                  </a:rPr>
                  <a:t> </a:t>
                </a:r>
              </a:p>
            </p:txBody>
          </p:sp>
        </mc:Fallback>
      </mc:AlternateContent>
      <p:grpSp>
        <p:nvGrpSpPr>
          <p:cNvPr id="60" name="Group 59"/>
          <p:cNvGrpSpPr/>
          <p:nvPr/>
        </p:nvGrpSpPr>
        <p:grpSpPr>
          <a:xfrm>
            <a:off x="4051051" y="4249597"/>
            <a:ext cx="1982540" cy="1932911"/>
            <a:chOff x="5989336" y="4027996"/>
            <a:chExt cx="2704498" cy="2721867"/>
          </a:xfrm>
        </p:grpSpPr>
        <p:sp>
          <p:nvSpPr>
            <p:cNvPr id="22" name="Oval 21"/>
            <p:cNvSpPr/>
            <p:nvPr/>
          </p:nvSpPr>
          <p:spPr>
            <a:xfrm>
              <a:off x="6001919" y="4079631"/>
              <a:ext cx="2513430" cy="2513430"/>
            </a:xfrm>
            <a:prstGeom prst="ellipse">
              <a:avLst/>
            </a:prstGeom>
            <a:noFill/>
            <a:ln w="730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p:cNvCxnSpPr/>
            <p:nvPr/>
          </p:nvCxnSpPr>
          <p:spPr>
            <a:xfrm flipH="1">
              <a:off x="8286861" y="5336346"/>
              <a:ext cx="406973" cy="0"/>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695100" y="4027996"/>
              <a:ext cx="168740" cy="325903"/>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28398" y="4333645"/>
              <a:ext cx="264312" cy="300100"/>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523338" y="6375467"/>
              <a:ext cx="60573" cy="374396"/>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5989336" y="5882825"/>
              <a:ext cx="331613" cy="260371"/>
            </a:xfrm>
            <a:prstGeom prst="line">
              <a:avLst/>
            </a:prstGeom>
            <a:ln w="1111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908914" y="5015822"/>
              <a:ext cx="450165" cy="823463"/>
            </a:xfrm>
            <a:prstGeom prst="rect">
              <a:avLst/>
            </a:prstGeom>
            <a:noFill/>
          </p:spPr>
          <p:txBody>
            <a:bodyPr wrap="square" rtlCol="0">
              <a:spAutoFit/>
            </a:bodyPr>
            <a:lstStyle/>
            <a:p>
              <a:r>
                <a:rPr lang="en-US" sz="3200" dirty="0"/>
                <a:t>1</a:t>
              </a:r>
            </a:p>
          </p:txBody>
        </p:sp>
        <p:sp>
          <p:nvSpPr>
            <p:cNvPr id="37" name="TextBox 36"/>
            <p:cNvSpPr txBox="1"/>
            <p:nvPr/>
          </p:nvSpPr>
          <p:spPr>
            <a:xfrm>
              <a:off x="7361131" y="4208894"/>
              <a:ext cx="450167" cy="823463"/>
            </a:xfrm>
            <a:prstGeom prst="rect">
              <a:avLst/>
            </a:prstGeom>
            <a:noFill/>
          </p:spPr>
          <p:txBody>
            <a:bodyPr wrap="square" rtlCol="0">
              <a:spAutoFit/>
            </a:bodyPr>
            <a:lstStyle/>
            <a:p>
              <a:r>
                <a:rPr lang="en-US" sz="3200" dirty="0"/>
                <a:t>2</a:t>
              </a:r>
            </a:p>
          </p:txBody>
        </p:sp>
        <p:sp>
          <p:nvSpPr>
            <p:cNvPr id="38" name="TextBox 37"/>
            <p:cNvSpPr txBox="1"/>
            <p:nvPr/>
          </p:nvSpPr>
          <p:spPr>
            <a:xfrm>
              <a:off x="6413990" y="4367071"/>
              <a:ext cx="450167" cy="823463"/>
            </a:xfrm>
            <a:prstGeom prst="rect">
              <a:avLst/>
            </a:prstGeom>
            <a:noFill/>
          </p:spPr>
          <p:txBody>
            <a:bodyPr wrap="square" rtlCol="0">
              <a:spAutoFit/>
            </a:bodyPr>
            <a:lstStyle/>
            <a:p>
              <a:r>
                <a:rPr lang="en-US" sz="3200"/>
                <a:t>3</a:t>
              </a:r>
              <a:endParaRPr lang="en-US" sz="3200" dirty="0"/>
            </a:p>
          </p:txBody>
        </p:sp>
        <p:sp>
          <p:nvSpPr>
            <p:cNvPr id="39" name="TextBox 38"/>
            <p:cNvSpPr txBox="1"/>
            <p:nvPr/>
          </p:nvSpPr>
          <p:spPr>
            <a:xfrm>
              <a:off x="6319464" y="5452292"/>
              <a:ext cx="450165" cy="823463"/>
            </a:xfrm>
            <a:prstGeom prst="rect">
              <a:avLst/>
            </a:prstGeom>
            <a:noFill/>
          </p:spPr>
          <p:txBody>
            <a:bodyPr wrap="square" rtlCol="0">
              <a:spAutoFit/>
            </a:bodyPr>
            <a:lstStyle/>
            <a:p>
              <a:r>
                <a:rPr lang="en-US" sz="3200"/>
                <a:t>4</a:t>
              </a:r>
              <a:endParaRPr lang="en-US" sz="3200" dirty="0"/>
            </a:p>
          </p:txBody>
        </p:sp>
        <p:sp>
          <p:nvSpPr>
            <p:cNvPr id="40" name="TextBox 39"/>
            <p:cNvSpPr txBox="1"/>
            <p:nvPr/>
          </p:nvSpPr>
          <p:spPr>
            <a:xfrm>
              <a:off x="7182049" y="5691980"/>
              <a:ext cx="450167" cy="823463"/>
            </a:xfrm>
            <a:prstGeom prst="rect">
              <a:avLst/>
            </a:prstGeom>
            <a:noFill/>
          </p:spPr>
          <p:txBody>
            <a:bodyPr wrap="square" rtlCol="0">
              <a:spAutoFit/>
            </a:bodyPr>
            <a:lstStyle/>
            <a:p>
              <a:r>
                <a:rPr lang="en-US" sz="3200" dirty="0"/>
                <a:t>0</a:t>
              </a:r>
            </a:p>
          </p:txBody>
        </p:sp>
      </p:grpSp>
      <mc:AlternateContent xmlns:mc="http://schemas.openxmlformats.org/markup-compatibility/2006" xmlns:a14="http://schemas.microsoft.com/office/drawing/2010/main">
        <mc:Choice Requires="a14">
          <p:sp>
            <p:nvSpPr>
              <p:cNvPr id="61" name="Rectangle 60"/>
              <p:cNvSpPr/>
              <p:nvPr/>
            </p:nvSpPr>
            <p:spPr>
              <a:xfrm>
                <a:off x="3473210" y="4059347"/>
                <a:ext cx="888384" cy="381515"/>
              </a:xfrm>
              <a:prstGeom prst="rect">
                <a:avLst/>
              </a:prstGeom>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1</m:t>
                          </m:r>
                        </m:e>
                      </m:d>
                    </m:oMath>
                  </m:oMathPara>
                </a14:m>
                <a:endParaRPr lang="en-US" dirty="0"/>
              </a:p>
            </p:txBody>
          </p:sp>
        </mc:Choice>
        <mc:Fallback xmlns="">
          <p:sp>
            <p:nvSpPr>
              <p:cNvPr id="61" name="Rectangle 60"/>
              <p:cNvSpPr>
                <a:spLocks noRot="1" noChangeAspect="1" noMove="1" noResize="1" noEditPoints="1" noAdjustHandles="1" noChangeArrowheads="1" noChangeShapeType="1" noTextEdit="1"/>
              </p:cNvSpPr>
              <p:nvPr/>
            </p:nvSpPr>
            <p:spPr>
              <a:xfrm>
                <a:off x="3473210" y="4059347"/>
                <a:ext cx="888384" cy="381515"/>
              </a:xfrm>
              <a:prstGeom prst="rect">
                <a:avLst/>
              </a:prstGeom>
              <a:blipFill rotWithShape="0">
                <a:blip r:embed="rId4"/>
                <a:stretch>
                  <a:fillRect b="-9375"/>
                </a:stretch>
              </a:blipFill>
              <a:ln>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052295" y="4987053"/>
                <a:ext cx="888384" cy="381515"/>
              </a:xfrm>
              <a:prstGeom prst="rect">
                <a:avLst/>
              </a:prstGeom>
              <a:solidFill>
                <a:schemeClr val="bg1"/>
              </a:solidFill>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0</m:t>
                          </m:r>
                        </m:e>
                      </m:d>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052295" y="4987053"/>
                <a:ext cx="888384" cy="381515"/>
              </a:xfrm>
              <a:prstGeom prst="rect">
                <a:avLst/>
              </a:prstGeom>
              <a:blipFill rotWithShape="0">
                <a:blip r:embed="rId5"/>
                <a:stretch>
                  <a:fillRect b="-9231"/>
                </a:stretch>
              </a:blipFill>
              <a:ln>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5129540" y="3843601"/>
                <a:ext cx="888384" cy="381515"/>
              </a:xfrm>
              <a:prstGeom prst="rect">
                <a:avLst/>
              </a:prstGeom>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3</m:t>
                          </m:r>
                        </m:e>
                      </m:d>
                    </m:oMath>
                  </m:oMathPara>
                </a14:m>
                <a:endParaRPr lang="en-US" dirty="0"/>
              </a:p>
            </p:txBody>
          </p:sp>
        </mc:Choice>
        <mc:Fallback xmlns="">
          <p:sp>
            <p:nvSpPr>
              <p:cNvPr id="63" name="Rectangle 62"/>
              <p:cNvSpPr>
                <a:spLocks noRot="1" noChangeAspect="1" noMove="1" noResize="1" noEditPoints="1" noAdjustHandles="1" noChangeArrowheads="1" noChangeShapeType="1" noTextEdit="1"/>
              </p:cNvSpPr>
              <p:nvPr/>
            </p:nvSpPr>
            <p:spPr>
              <a:xfrm>
                <a:off x="5129540" y="3843601"/>
                <a:ext cx="888384" cy="381515"/>
              </a:xfrm>
              <a:prstGeom prst="rect">
                <a:avLst/>
              </a:prstGeom>
              <a:blipFill rotWithShape="0">
                <a:blip r:embed="rId6"/>
                <a:stretch>
                  <a:fillRect b="-9375"/>
                </a:stretch>
              </a:blipFill>
              <a:ln>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Rectangle 63"/>
              <p:cNvSpPr/>
              <p:nvPr/>
            </p:nvSpPr>
            <p:spPr>
              <a:xfrm>
                <a:off x="3144755" y="5604756"/>
                <a:ext cx="888384" cy="381515"/>
              </a:xfrm>
              <a:prstGeom prst="rect">
                <a:avLst/>
              </a:prstGeom>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4</m:t>
                          </m:r>
                        </m:e>
                      </m:d>
                    </m:oMath>
                  </m:oMathPara>
                </a14:m>
                <a:endParaRPr lang="en-US" dirty="0"/>
              </a:p>
            </p:txBody>
          </p:sp>
        </mc:Choice>
        <mc:Fallback xmlns="">
          <p:sp>
            <p:nvSpPr>
              <p:cNvPr id="64" name="Rectangle 63"/>
              <p:cNvSpPr>
                <a:spLocks noRot="1" noChangeAspect="1" noMove="1" noResize="1" noEditPoints="1" noAdjustHandles="1" noChangeArrowheads="1" noChangeShapeType="1" noTextEdit="1"/>
              </p:cNvSpPr>
              <p:nvPr/>
            </p:nvSpPr>
            <p:spPr>
              <a:xfrm>
                <a:off x="3144755" y="5604756"/>
                <a:ext cx="888384" cy="381515"/>
              </a:xfrm>
              <a:prstGeom prst="rect">
                <a:avLst/>
              </a:prstGeom>
              <a:blipFill rotWithShape="0">
                <a:blip r:embed="rId7"/>
                <a:stretch>
                  <a:fillRect b="-9231"/>
                </a:stretch>
              </a:blipFill>
              <a:ln>
                <a:solidFill>
                  <a:schemeClr val="accent4"/>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p:cNvSpPr/>
              <p:nvPr/>
            </p:nvSpPr>
            <p:spPr>
              <a:xfrm>
                <a:off x="5315944" y="5844769"/>
                <a:ext cx="888384" cy="381515"/>
              </a:xfrm>
              <a:prstGeom prst="rect">
                <a:avLst/>
              </a:prstGeom>
              <a:solidFill>
                <a:schemeClr val="bg1"/>
              </a:solidFill>
              <a:ln>
                <a:solidFill>
                  <a:schemeClr val="accent4"/>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charset="0"/>
                            </a:rPr>
                            <m:t>𝑓</m:t>
                          </m:r>
                        </m:e>
                        <m:sub>
                          <m:r>
                            <a:rPr lang="en-US" b="0" i="1" smtClean="0">
                              <a:solidFill>
                                <a:schemeClr val="accent4"/>
                              </a:solidFill>
                              <a:latin typeface="Cambria Math" charset="0"/>
                            </a:rPr>
                            <m:t>2</m:t>
                          </m:r>
                          <m:r>
                            <a:rPr lang="en-US" i="1">
                              <a:solidFill>
                                <a:schemeClr val="accent4"/>
                              </a:solidFill>
                              <a:latin typeface="Cambria Math" charset="0"/>
                            </a:rPr>
                            <m:t>,</m:t>
                          </m:r>
                          <m:r>
                            <a:rPr lang="en-US" b="0" i="1" smtClean="0">
                              <a:solidFill>
                                <a:schemeClr val="accent4"/>
                              </a:solidFill>
                              <a:latin typeface="Cambria Math" charset="0"/>
                            </a:rPr>
                            <m:t>1</m:t>
                          </m:r>
                        </m:sub>
                      </m:sSub>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2</m:t>
                          </m:r>
                        </m:e>
                      </m:d>
                    </m:oMath>
                  </m:oMathPara>
                </a14:m>
                <a:endParaRPr lang="en-US" dirty="0"/>
              </a:p>
            </p:txBody>
          </p:sp>
        </mc:Choice>
        <mc:Fallback xmlns="">
          <p:sp>
            <p:nvSpPr>
              <p:cNvPr id="65" name="Rectangle 64"/>
              <p:cNvSpPr>
                <a:spLocks noRot="1" noChangeAspect="1" noMove="1" noResize="1" noEditPoints="1" noAdjustHandles="1" noChangeArrowheads="1" noChangeShapeType="1" noTextEdit="1"/>
              </p:cNvSpPr>
              <p:nvPr/>
            </p:nvSpPr>
            <p:spPr>
              <a:xfrm>
                <a:off x="5315944" y="5844769"/>
                <a:ext cx="888384" cy="381515"/>
              </a:xfrm>
              <a:prstGeom prst="rect">
                <a:avLst/>
              </a:prstGeom>
              <a:blipFill rotWithShape="0">
                <a:blip r:embed="rId8"/>
                <a:stretch>
                  <a:fillRect b="-9375"/>
                </a:stretch>
              </a:blipFill>
              <a:ln>
                <a:solidFill>
                  <a:schemeClr val="accent4"/>
                </a:solidFill>
              </a:ln>
            </p:spPr>
            <p:txBody>
              <a:bodyPr/>
              <a:lstStyle/>
              <a:p>
                <a:r>
                  <a:rPr lang="en-US">
                    <a:noFill/>
                  </a:rPr>
                  <a:t> </a:t>
                </a:r>
              </a:p>
            </p:txBody>
          </p:sp>
        </mc:Fallback>
      </mc:AlternateContent>
      <p:pic>
        <p:nvPicPr>
          <p:cNvPr id="12" name="Picture 1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rot="8100395">
            <a:off x="6551608" y="145462"/>
            <a:ext cx="943200" cy="613304"/>
          </a:xfrm>
          <a:prstGeom prst="rect">
            <a:avLst/>
          </a:prstGeom>
        </p:spPr>
      </p:pic>
      <p:sp>
        <p:nvSpPr>
          <p:cNvPr id="70" name="TextBox 69"/>
          <p:cNvSpPr txBox="1"/>
          <p:nvPr/>
        </p:nvSpPr>
        <p:spPr>
          <a:xfrm>
            <a:off x="381145" y="5801605"/>
            <a:ext cx="561422" cy="369332"/>
          </a:xfrm>
          <a:prstGeom prst="rect">
            <a:avLst/>
          </a:prstGeom>
          <a:noFill/>
        </p:spPr>
        <p:txBody>
          <a:bodyPr wrap="square" rtlCol="0">
            <a:spAutoFit/>
          </a:bodyPr>
          <a:lstStyle/>
          <a:p>
            <a:r>
              <a:rPr lang="en-US"/>
              <a:t>U =</a:t>
            </a:r>
          </a:p>
        </p:txBody>
      </p:sp>
      <p:grpSp>
        <p:nvGrpSpPr>
          <p:cNvPr id="77" name="Group 76"/>
          <p:cNvGrpSpPr/>
          <p:nvPr/>
        </p:nvGrpSpPr>
        <p:grpSpPr>
          <a:xfrm>
            <a:off x="8127393" y="3946812"/>
            <a:ext cx="2152516" cy="2279472"/>
            <a:chOff x="7911816" y="5029464"/>
            <a:chExt cx="1383340" cy="1137033"/>
          </a:xfrm>
        </p:grpSpPr>
        <p:sp>
          <p:nvSpPr>
            <p:cNvPr id="71" name="Rectangle 70"/>
            <p:cNvSpPr/>
            <p:nvPr/>
          </p:nvSpPr>
          <p:spPr>
            <a:xfrm>
              <a:off x="7911816" y="5054303"/>
              <a:ext cx="398859" cy="34952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2" name="Rectangle 71"/>
            <p:cNvSpPr/>
            <p:nvPr/>
          </p:nvSpPr>
          <p:spPr>
            <a:xfrm>
              <a:off x="7924398" y="5431438"/>
              <a:ext cx="398859" cy="34952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3" name="Rectangle 72"/>
            <p:cNvSpPr/>
            <p:nvPr/>
          </p:nvSpPr>
          <p:spPr>
            <a:xfrm>
              <a:off x="7925890" y="5816977"/>
              <a:ext cx="398859" cy="34952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74" name="TextBox 73"/>
            <p:cNvSpPr txBox="1"/>
            <p:nvPr/>
          </p:nvSpPr>
          <p:spPr>
            <a:xfrm>
              <a:off x="8282990" y="5029464"/>
              <a:ext cx="956603" cy="260990"/>
            </a:xfrm>
            <a:prstGeom prst="rect">
              <a:avLst/>
            </a:prstGeom>
            <a:noFill/>
          </p:spPr>
          <p:txBody>
            <a:bodyPr wrap="square" rtlCol="0">
              <a:spAutoFit/>
            </a:bodyPr>
            <a:lstStyle/>
            <a:p>
              <a:r>
                <a:rPr lang="en-US" sz="2800" dirty="0"/>
                <a:t>1</a:t>
              </a:r>
            </a:p>
          </p:txBody>
        </p:sp>
        <p:sp>
          <p:nvSpPr>
            <p:cNvPr id="75" name="TextBox 74"/>
            <p:cNvSpPr txBox="1"/>
            <p:nvPr/>
          </p:nvSpPr>
          <p:spPr>
            <a:xfrm>
              <a:off x="8297953" y="5434924"/>
              <a:ext cx="956603" cy="260990"/>
            </a:xfrm>
            <a:prstGeom prst="rect">
              <a:avLst/>
            </a:prstGeom>
            <a:noFill/>
          </p:spPr>
          <p:txBody>
            <a:bodyPr wrap="square" rtlCol="0">
              <a:spAutoFit/>
            </a:bodyPr>
            <a:lstStyle/>
            <a:p>
              <a:r>
                <a:rPr lang="en-US" sz="2800" dirty="0"/>
                <a:t>2</a:t>
              </a:r>
            </a:p>
          </p:txBody>
        </p:sp>
        <p:sp>
          <p:nvSpPr>
            <p:cNvPr id="76" name="TextBox 75"/>
            <p:cNvSpPr txBox="1"/>
            <p:nvPr/>
          </p:nvSpPr>
          <p:spPr>
            <a:xfrm>
              <a:off x="8338553" y="5840384"/>
              <a:ext cx="956603" cy="260990"/>
            </a:xfrm>
            <a:prstGeom prst="rect">
              <a:avLst/>
            </a:prstGeom>
            <a:noFill/>
          </p:spPr>
          <p:txBody>
            <a:bodyPr wrap="square" rtlCol="0">
              <a:spAutoFit/>
            </a:bodyPr>
            <a:lstStyle/>
            <a:p>
              <a:r>
                <a:rPr lang="en-US" sz="2800" dirty="0"/>
                <a:t>3</a:t>
              </a:r>
            </a:p>
          </p:txBody>
        </p:sp>
      </p:grpSp>
      <p:cxnSp>
        <p:nvCxnSpPr>
          <p:cNvPr id="78" name="Straight Arrow Connector 77"/>
          <p:cNvCxnSpPr/>
          <p:nvPr/>
        </p:nvCxnSpPr>
        <p:spPr>
          <a:xfrm flipV="1">
            <a:off x="7111818" y="5197676"/>
            <a:ext cx="879878" cy="1859"/>
          </a:xfrm>
          <a:prstGeom prst="straightConnector1">
            <a:avLst/>
          </a:prstGeom>
          <a:ln w="3810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6956542" y="4701212"/>
            <a:ext cx="1309488" cy="461665"/>
          </a:xfrm>
          <a:prstGeom prst="rect">
            <a:avLst/>
          </a:prstGeom>
        </p:spPr>
        <p:txBody>
          <a:bodyPr wrap="square">
            <a:spAutoFit/>
          </a:bodyPr>
          <a:lstStyle/>
          <a:p>
            <a:r>
              <a:rPr lang="en-US" sz="2400" dirty="0">
                <a:solidFill>
                  <a:schemeClr val="accent4"/>
                </a:solidFill>
              </a:rPr>
              <a:t>mod 3</a:t>
            </a:r>
          </a:p>
        </p:txBody>
      </p:sp>
      <p:sp>
        <p:nvSpPr>
          <p:cNvPr id="81" name="TextBox 80"/>
          <p:cNvSpPr txBox="1"/>
          <p:nvPr/>
        </p:nvSpPr>
        <p:spPr>
          <a:xfrm>
            <a:off x="1739860" y="5909792"/>
            <a:ext cx="1933594" cy="830997"/>
          </a:xfrm>
          <a:prstGeom prst="rect">
            <a:avLst/>
          </a:prstGeom>
          <a:noFill/>
        </p:spPr>
        <p:txBody>
          <a:bodyPr wrap="square" rtlCol="0">
            <a:spAutoFit/>
          </a:bodyPr>
          <a:lstStyle/>
          <a:p>
            <a:r>
              <a:rPr lang="en-US" sz="1600" dirty="0">
                <a:solidFill>
                  <a:schemeClr val="accent4">
                    <a:lumMod val="50000"/>
                  </a:schemeClr>
                </a:solidFill>
              </a:rPr>
              <a:t>This step just scrambles stuff up.  No collisions here!</a:t>
            </a:r>
          </a:p>
        </p:txBody>
      </p:sp>
      <p:cxnSp>
        <p:nvCxnSpPr>
          <p:cNvPr id="82" name="Straight Arrow Connector 81"/>
          <p:cNvCxnSpPr/>
          <p:nvPr/>
        </p:nvCxnSpPr>
        <p:spPr>
          <a:xfrm flipV="1">
            <a:off x="2468640" y="5246147"/>
            <a:ext cx="572688" cy="670269"/>
          </a:xfrm>
          <a:prstGeom prst="straightConnector1">
            <a:avLst/>
          </a:prstGeom>
          <a:ln w="15875">
            <a:solidFill>
              <a:schemeClr val="accent4">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385491" y="5913854"/>
            <a:ext cx="2195801" cy="830997"/>
          </a:xfrm>
          <a:prstGeom prst="rect">
            <a:avLst/>
          </a:prstGeom>
          <a:noFill/>
        </p:spPr>
        <p:txBody>
          <a:bodyPr wrap="square" rtlCol="0">
            <a:spAutoFit/>
          </a:bodyPr>
          <a:lstStyle/>
          <a:p>
            <a:r>
              <a:rPr lang="en-US" sz="1600" dirty="0">
                <a:solidFill>
                  <a:schemeClr val="accent4">
                    <a:lumMod val="50000"/>
                  </a:schemeClr>
                </a:solidFill>
              </a:rPr>
              <a:t>This step is the one where two </a:t>
            </a:r>
            <a:r>
              <a:rPr lang="en-US" sz="1600">
                <a:solidFill>
                  <a:schemeClr val="accent4">
                    <a:lumMod val="50000"/>
                  </a:schemeClr>
                </a:solidFill>
              </a:rPr>
              <a:t>different elements might collide.</a:t>
            </a:r>
            <a:endParaRPr lang="en-US" sz="1600" dirty="0">
              <a:solidFill>
                <a:schemeClr val="accent4">
                  <a:lumMod val="50000"/>
                </a:schemeClr>
              </a:solidFill>
            </a:endParaRPr>
          </a:p>
        </p:txBody>
      </p:sp>
      <p:cxnSp>
        <p:nvCxnSpPr>
          <p:cNvPr id="86" name="Straight Arrow Connector 85"/>
          <p:cNvCxnSpPr>
            <a:stCxn id="85" idx="0"/>
          </p:cNvCxnSpPr>
          <p:nvPr/>
        </p:nvCxnSpPr>
        <p:spPr>
          <a:xfrm flipH="1" flipV="1">
            <a:off x="7410620" y="5282882"/>
            <a:ext cx="72772" cy="630972"/>
          </a:xfrm>
          <a:prstGeom prst="straightConnector1">
            <a:avLst/>
          </a:prstGeom>
          <a:ln w="15875">
            <a:solidFill>
              <a:schemeClr val="accent4">
                <a:lumMod val="50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89" name="Freeform 88"/>
          <p:cNvSpPr/>
          <p:nvPr/>
        </p:nvSpPr>
        <p:spPr>
          <a:xfrm rot="20855154">
            <a:off x="5034962" y="4300921"/>
            <a:ext cx="3319699" cy="1832373"/>
          </a:xfrm>
          <a:custGeom>
            <a:avLst/>
            <a:gdLst>
              <a:gd name="connsiteX0" fmla="*/ 1353 w 2055236"/>
              <a:gd name="connsiteY0" fmla="*/ 833567 h 1832373"/>
              <a:gd name="connsiteX1" fmla="*/ 85759 w 2055236"/>
              <a:gd name="connsiteY1" fmla="*/ 256792 h 1832373"/>
              <a:gd name="connsiteX2" fmla="*/ 549993 w 2055236"/>
              <a:gd name="connsiteY2" fmla="*/ 3573 h 1832373"/>
              <a:gd name="connsiteX3" fmla="*/ 1211174 w 2055236"/>
              <a:gd name="connsiteY3" fmla="*/ 425604 h 1832373"/>
              <a:gd name="connsiteX4" fmla="*/ 1394054 w 2055236"/>
              <a:gd name="connsiteY4" fmla="*/ 1522884 h 1832373"/>
              <a:gd name="connsiteX5" fmla="*/ 2055236 w 2055236"/>
              <a:gd name="connsiteY5" fmla="*/ 1832373 h 183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5236" h="1832373">
                <a:moveTo>
                  <a:pt x="1353" y="833567"/>
                </a:moveTo>
                <a:cubicBezTo>
                  <a:pt x="-2164" y="614345"/>
                  <a:pt x="-5681" y="395124"/>
                  <a:pt x="85759" y="256792"/>
                </a:cubicBezTo>
                <a:cubicBezTo>
                  <a:pt x="177199" y="118460"/>
                  <a:pt x="362424" y="-24562"/>
                  <a:pt x="549993" y="3573"/>
                </a:cubicBezTo>
                <a:cubicBezTo>
                  <a:pt x="737562" y="31708"/>
                  <a:pt x="1070497" y="172386"/>
                  <a:pt x="1211174" y="425604"/>
                </a:cubicBezTo>
                <a:cubicBezTo>
                  <a:pt x="1351851" y="678822"/>
                  <a:pt x="1253377" y="1288423"/>
                  <a:pt x="1394054" y="1522884"/>
                </a:cubicBezTo>
                <a:cubicBezTo>
                  <a:pt x="1534731" y="1757345"/>
                  <a:pt x="2055236" y="1832373"/>
                  <a:pt x="2055236" y="1832373"/>
                </a:cubicBezTo>
              </a:path>
            </a:pathLst>
          </a:custGeom>
          <a:noFill/>
          <a:ln w="25400">
            <a:solidFill>
              <a:srgbClr val="7030A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0" name="Freeform 89"/>
          <p:cNvSpPr/>
          <p:nvPr/>
        </p:nvSpPr>
        <p:spPr>
          <a:xfrm>
            <a:off x="4303365" y="3689363"/>
            <a:ext cx="4095047" cy="2346995"/>
          </a:xfrm>
          <a:custGeom>
            <a:avLst/>
            <a:gdLst>
              <a:gd name="connsiteX0" fmla="*/ 235 w 2659029"/>
              <a:gd name="connsiteY0" fmla="*/ 731589 h 2913400"/>
              <a:gd name="connsiteX1" fmla="*/ 112777 w 2659029"/>
              <a:gd name="connsiteY1" fmla="*/ 351761 h 2913400"/>
              <a:gd name="connsiteX2" fmla="*/ 689552 w 2659029"/>
              <a:gd name="connsiteY2" fmla="*/ 69 h 2913400"/>
              <a:gd name="connsiteX3" fmla="*/ 1167854 w 2659029"/>
              <a:gd name="connsiteY3" fmla="*/ 379896 h 2913400"/>
              <a:gd name="connsiteX4" fmla="*/ 1336666 w 2659029"/>
              <a:gd name="connsiteY4" fmla="*/ 1294296 h 2913400"/>
              <a:gd name="connsiteX5" fmla="*/ 1885306 w 2659029"/>
              <a:gd name="connsiteY5" fmla="*/ 2743269 h 2913400"/>
              <a:gd name="connsiteX6" fmla="*/ 2659029 w 2659029"/>
              <a:gd name="connsiteY6" fmla="*/ 2827675 h 291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9029" h="2913400">
                <a:moveTo>
                  <a:pt x="235" y="731589"/>
                </a:moveTo>
                <a:cubicBezTo>
                  <a:pt x="-937" y="602635"/>
                  <a:pt x="-2109" y="473681"/>
                  <a:pt x="112777" y="351761"/>
                </a:cubicBezTo>
                <a:cubicBezTo>
                  <a:pt x="227663" y="229841"/>
                  <a:pt x="513706" y="-4620"/>
                  <a:pt x="689552" y="69"/>
                </a:cubicBezTo>
                <a:cubicBezTo>
                  <a:pt x="865398" y="4758"/>
                  <a:pt x="1060002" y="164192"/>
                  <a:pt x="1167854" y="379896"/>
                </a:cubicBezTo>
                <a:cubicBezTo>
                  <a:pt x="1275706" y="595600"/>
                  <a:pt x="1217091" y="900401"/>
                  <a:pt x="1336666" y="1294296"/>
                </a:cubicBezTo>
                <a:cubicBezTo>
                  <a:pt x="1456241" y="1688191"/>
                  <a:pt x="1664912" y="2487706"/>
                  <a:pt x="1885306" y="2743269"/>
                </a:cubicBezTo>
                <a:cubicBezTo>
                  <a:pt x="2105700" y="2998832"/>
                  <a:pt x="2382364" y="2913253"/>
                  <a:pt x="2659029" y="2827675"/>
                </a:cubicBez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002334" y="5551149"/>
            <a:ext cx="854311" cy="854311"/>
          </a:xfrm>
          <a:prstGeom prst="rect">
            <a:avLst/>
          </a:prstGeom>
        </p:spPr>
      </p:pic>
      <p:sp>
        <p:nvSpPr>
          <p:cNvPr id="6" name="Freeform 5">
            <a:extLst>
              <a:ext uri="{FF2B5EF4-FFF2-40B4-BE49-F238E27FC236}">
                <a16:creationId xmlns:a16="http://schemas.microsoft.com/office/drawing/2014/main" id="{F84EE4D1-14CF-F245-B0BC-057E09C03988}"/>
              </a:ext>
            </a:extLst>
          </p:cNvPr>
          <p:cNvSpPr/>
          <p:nvPr/>
        </p:nvSpPr>
        <p:spPr>
          <a:xfrm>
            <a:off x="1937288" y="3800815"/>
            <a:ext cx="3006671" cy="1701083"/>
          </a:xfrm>
          <a:custGeom>
            <a:avLst/>
            <a:gdLst>
              <a:gd name="connsiteX0" fmla="*/ 0 w 3006671"/>
              <a:gd name="connsiteY0" fmla="*/ 166751 h 1701083"/>
              <a:gd name="connsiteX1" fmla="*/ 573437 w 3006671"/>
              <a:gd name="connsiteY1" fmla="*/ 73761 h 1701083"/>
              <a:gd name="connsiteX2" fmla="*/ 2340244 w 3006671"/>
              <a:gd name="connsiteY2" fmla="*/ 1112148 h 1701083"/>
              <a:gd name="connsiteX3" fmla="*/ 3006671 w 3006671"/>
              <a:gd name="connsiteY3" fmla="*/ 1701083 h 1701083"/>
            </a:gdLst>
            <a:ahLst/>
            <a:cxnLst>
              <a:cxn ang="0">
                <a:pos x="connsiteX0" y="connsiteY0"/>
              </a:cxn>
              <a:cxn ang="0">
                <a:pos x="connsiteX1" y="connsiteY1"/>
              </a:cxn>
              <a:cxn ang="0">
                <a:pos x="connsiteX2" y="connsiteY2"/>
              </a:cxn>
              <a:cxn ang="0">
                <a:pos x="connsiteX3" y="connsiteY3"/>
              </a:cxn>
            </a:cxnLst>
            <a:rect l="l" t="t" r="r" b="b"/>
            <a:pathLst>
              <a:path w="3006671" h="1701083">
                <a:moveTo>
                  <a:pt x="0" y="166751"/>
                </a:moveTo>
                <a:cubicBezTo>
                  <a:pt x="91698" y="41473"/>
                  <a:pt x="183396" y="-83805"/>
                  <a:pt x="573437" y="73761"/>
                </a:cubicBezTo>
                <a:cubicBezTo>
                  <a:pt x="963478" y="231327"/>
                  <a:pt x="1934705" y="840928"/>
                  <a:pt x="2340244" y="1112148"/>
                </a:cubicBezTo>
                <a:cubicBezTo>
                  <a:pt x="2745783" y="1383368"/>
                  <a:pt x="2876227" y="1542225"/>
                  <a:pt x="3006671" y="1701083"/>
                </a:cubicBezTo>
              </a:path>
            </a:pathLst>
          </a:custGeom>
          <a:noFill/>
          <a:ln w="31750">
            <a:solidFill>
              <a:srgbClr val="7030A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2BE44D29-1F80-FE40-AB5D-0FB80B3107C6}"/>
              </a:ext>
            </a:extLst>
          </p:cNvPr>
          <p:cNvSpPr/>
          <p:nvPr/>
        </p:nvSpPr>
        <p:spPr>
          <a:xfrm>
            <a:off x="2433234" y="3857504"/>
            <a:ext cx="1689315" cy="993465"/>
          </a:xfrm>
          <a:custGeom>
            <a:avLst/>
            <a:gdLst>
              <a:gd name="connsiteX0" fmla="*/ 0 w 1689315"/>
              <a:gd name="connsiteY0" fmla="*/ 993465 h 993465"/>
              <a:gd name="connsiteX1" fmla="*/ 325464 w 1689315"/>
              <a:gd name="connsiteY1" fmla="*/ 373533 h 993465"/>
              <a:gd name="connsiteX2" fmla="*/ 883403 w 1689315"/>
              <a:gd name="connsiteY2" fmla="*/ 1574 h 993465"/>
              <a:gd name="connsiteX3" fmla="*/ 1689315 w 1689315"/>
              <a:gd name="connsiteY3" fmla="*/ 265045 h 993465"/>
            </a:gdLst>
            <a:ahLst/>
            <a:cxnLst>
              <a:cxn ang="0">
                <a:pos x="connsiteX0" y="connsiteY0"/>
              </a:cxn>
              <a:cxn ang="0">
                <a:pos x="connsiteX1" y="connsiteY1"/>
              </a:cxn>
              <a:cxn ang="0">
                <a:pos x="connsiteX2" y="connsiteY2"/>
              </a:cxn>
              <a:cxn ang="0">
                <a:pos x="connsiteX3" y="connsiteY3"/>
              </a:cxn>
            </a:cxnLst>
            <a:rect l="l" t="t" r="r" b="b"/>
            <a:pathLst>
              <a:path w="1689315" h="993465">
                <a:moveTo>
                  <a:pt x="0" y="993465"/>
                </a:moveTo>
                <a:cubicBezTo>
                  <a:pt x="89115" y="766156"/>
                  <a:pt x="178230" y="538848"/>
                  <a:pt x="325464" y="373533"/>
                </a:cubicBezTo>
                <a:cubicBezTo>
                  <a:pt x="472698" y="208218"/>
                  <a:pt x="656095" y="19655"/>
                  <a:pt x="883403" y="1574"/>
                </a:cubicBezTo>
                <a:cubicBezTo>
                  <a:pt x="1110711" y="-16507"/>
                  <a:pt x="1400013" y="124269"/>
                  <a:pt x="1689315" y="265045"/>
                </a:cubicBezTo>
              </a:path>
            </a:pathLst>
          </a:custGeom>
          <a:noFill/>
          <a:ln w="31750">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988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49" presetClass="entr" presetSubtype="0" decel="10000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style.rotation</p:attrName>
                                        </p:attrNameLst>
                                      </p:cBhvr>
                                      <p:tavLst>
                                        <p:tav tm="0">
                                          <p:val>
                                            <p:fltVal val="360"/>
                                          </p:val>
                                        </p:tav>
                                        <p:tav tm="100000">
                                          <p:val>
                                            <p:fltVal val="0"/>
                                          </p:val>
                                        </p:tav>
                                      </p:tavLst>
                                    </p:anim>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81"/>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8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8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85"/>
                                        </p:tgtEl>
                                        <p:attrNameLst>
                                          <p:attrName>style.visibility</p:attrName>
                                        </p:attrNameLst>
                                      </p:cBhvr>
                                      <p:to>
                                        <p:strVal val="visible"/>
                                      </p:to>
                                    </p:set>
                                  </p:childTnLst>
                                </p:cTn>
                              </p:par>
                              <p:par>
                                <p:cTn id="96" presetID="22" presetClass="entr" presetSubtype="8" fill="hold" grpId="0" nodeType="with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wipe(left)">
                                      <p:cBhvr>
                                        <p:cTn id="98" dur="500"/>
                                        <p:tgtEl>
                                          <p:spTgt spid="9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wipe(left)">
                                      <p:cBhvr>
                                        <p:cTn id="103" dur="500"/>
                                        <p:tgtEl>
                                          <p:spTgt spid="6"/>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wipe(left)">
                                      <p:cBhvr>
                                        <p:cTn id="107" dur="500"/>
                                        <p:tgtEl>
                                          <p:spTgt spid="89"/>
                                        </p:tgtEl>
                                      </p:cBhvr>
                                    </p:animEffect>
                                  </p:childTnLst>
                                </p:cTn>
                              </p:par>
                            </p:childTnLst>
                          </p:cTn>
                        </p:par>
                        <p:par>
                          <p:cTn id="108" fill="hold">
                            <p:stCondLst>
                              <p:cond delay="1000"/>
                            </p:stCondLst>
                            <p:childTnLst>
                              <p:par>
                                <p:cTn id="109" presetID="1" presetClass="entr" presetSubtype="0" fill="hold" nodeType="afterEffect">
                                  <p:stCondLst>
                                    <p:cond delay="0"/>
                                  </p:stCondLst>
                                  <p:childTnLst>
                                    <p:set>
                                      <p:cBhvr>
                                        <p:cTn id="1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P spid="17" grpId="0"/>
      <p:bldP spid="18" grpId="0" animBg="1"/>
      <p:bldP spid="19" grpId="0" animBg="1"/>
      <p:bldP spid="58" grpId="0"/>
      <p:bldP spid="61" grpId="0" animBg="1"/>
      <p:bldP spid="62" grpId="0" animBg="1"/>
      <p:bldP spid="63" grpId="0" animBg="1"/>
      <p:bldP spid="64" grpId="0" animBg="1"/>
      <p:bldP spid="65" grpId="0" animBg="1"/>
      <p:bldP spid="70" grpId="0"/>
      <p:bldP spid="79" grpId="0"/>
      <p:bldP spid="81" grpId="0"/>
      <p:bldP spid="85" grpId="0"/>
      <p:bldP spid="89" grpId="0" animBg="1"/>
      <p:bldP spid="90"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84" y="108166"/>
            <a:ext cx="7886700" cy="1325563"/>
          </a:xfrm>
        </p:spPr>
        <p:txBody>
          <a:bodyPr/>
          <a:lstStyle/>
          <a:p>
            <a:r>
              <a:rPr lang="en-US" dirty="0"/>
              <a:t>Ignoring why this is a good idea</a:t>
            </a:r>
          </a:p>
        </p:txBody>
      </p:sp>
      <p:sp>
        <p:nvSpPr>
          <p:cNvPr id="3" name="Content Placeholder 2"/>
          <p:cNvSpPr>
            <a:spLocks noGrp="1"/>
          </p:cNvSpPr>
          <p:nvPr>
            <p:ph idx="1"/>
          </p:nvPr>
        </p:nvSpPr>
        <p:spPr>
          <a:xfrm>
            <a:off x="285484" y="1433729"/>
            <a:ext cx="7886700" cy="5178086"/>
          </a:xfrm>
        </p:spPr>
        <p:txBody>
          <a:bodyPr>
            <a:normAutofit/>
          </a:bodyPr>
          <a:lstStyle/>
          <a:p>
            <a:r>
              <a:rPr lang="en-US" dirty="0"/>
              <a:t>Can we store h with small space?</a:t>
            </a:r>
          </a:p>
          <a:p>
            <a:endParaRPr lang="en-US" dirty="0"/>
          </a:p>
          <a:p>
            <a:endParaRPr lang="en-US" dirty="0"/>
          </a:p>
          <a:p>
            <a:endParaRPr lang="en-US" dirty="0"/>
          </a:p>
          <a:p>
            <a:endParaRPr lang="en-US" dirty="0"/>
          </a:p>
          <a:p>
            <a:r>
              <a:rPr lang="en-US" dirty="0"/>
              <a:t>Just need to store two numbers: </a:t>
            </a:r>
          </a:p>
          <a:p>
            <a:pPr marL="742950" lvl="1" indent="-285750">
              <a:buFont typeface="Arial" charset="0"/>
              <a:buChar char="•"/>
            </a:pPr>
            <a:r>
              <a:rPr lang="en-US" dirty="0">
                <a:solidFill>
                  <a:schemeClr val="accent4"/>
                </a:solidFill>
              </a:rPr>
              <a:t>a is in {1,</a:t>
            </a:r>
            <a:r>
              <a:rPr lang="mr-IN" dirty="0">
                <a:solidFill>
                  <a:schemeClr val="accent4"/>
                </a:solidFill>
              </a:rPr>
              <a:t>…</a:t>
            </a:r>
            <a:r>
              <a:rPr lang="en-US" dirty="0">
                <a:solidFill>
                  <a:schemeClr val="accent4"/>
                </a:solidFill>
              </a:rPr>
              <a:t>,p-1}</a:t>
            </a:r>
          </a:p>
          <a:p>
            <a:pPr marL="742950" lvl="1" indent="-285750">
              <a:buFont typeface="Arial" charset="0"/>
              <a:buChar char="•"/>
            </a:pPr>
            <a:r>
              <a:rPr lang="en-US" dirty="0">
                <a:solidFill>
                  <a:schemeClr val="accent4"/>
                </a:solidFill>
              </a:rPr>
              <a:t>b is in {0,</a:t>
            </a:r>
            <a:r>
              <a:rPr lang="mr-IN" dirty="0">
                <a:solidFill>
                  <a:schemeClr val="accent4"/>
                </a:solidFill>
              </a:rPr>
              <a:t>…</a:t>
            </a:r>
            <a:r>
              <a:rPr lang="en-US" dirty="0">
                <a:solidFill>
                  <a:schemeClr val="accent4"/>
                </a:solidFill>
              </a:rPr>
              <a:t>,p-1}</a:t>
            </a:r>
          </a:p>
          <a:p>
            <a:pPr marL="742950" lvl="1" indent="-285750">
              <a:buFont typeface="Arial" charset="0"/>
              <a:buChar char="•"/>
            </a:pPr>
            <a:r>
              <a:rPr lang="en-US" dirty="0">
                <a:solidFill>
                  <a:schemeClr val="accent4"/>
                </a:solidFill>
              </a:rPr>
              <a:t>So about 2log(p) bits</a:t>
            </a:r>
          </a:p>
          <a:p>
            <a:pPr marL="742950" lvl="1" indent="-285750">
              <a:buFont typeface="Arial" charset="0"/>
              <a:buChar char="•"/>
            </a:pPr>
            <a:r>
              <a:rPr lang="en-US" dirty="0">
                <a:solidFill>
                  <a:schemeClr val="accent4"/>
                </a:solidFill>
              </a:rPr>
              <a:t>By our choice of p, that’s O(log(M)) bits.</a:t>
            </a:r>
          </a:p>
          <a:p>
            <a:endParaRPr lang="en-US" dirty="0"/>
          </a:p>
        </p:txBody>
      </p:sp>
      <p:sp>
        <p:nvSpPr>
          <p:cNvPr id="5" name="TextBox 4"/>
          <p:cNvSpPr txBox="1"/>
          <p:nvPr/>
        </p:nvSpPr>
        <p:spPr>
          <a:xfrm>
            <a:off x="2545543" y="2335789"/>
            <a:ext cx="1915405" cy="584775"/>
          </a:xfrm>
          <a:prstGeom prst="rect">
            <a:avLst/>
          </a:prstGeom>
          <a:noFill/>
        </p:spPr>
        <p:txBody>
          <a:bodyPr wrap="square" rtlCol="0">
            <a:spAutoFit/>
          </a:bodyPr>
          <a:lstStyle/>
          <a:p>
            <a:pPr algn="ctr"/>
            <a:r>
              <a:rPr lang="en-US" sz="3200">
                <a:solidFill>
                  <a:schemeClr val="bg1"/>
                </a:solidFill>
              </a:rPr>
              <a:t>1,2,3,4,5</a:t>
            </a:r>
            <a:endParaRPr lang="en-US" sz="3200" dirty="0">
              <a:solidFill>
                <a:schemeClr val="bg1"/>
              </a:solidFill>
            </a:endParaRPr>
          </a:p>
        </p:txBody>
      </p:sp>
      <p:grpSp>
        <p:nvGrpSpPr>
          <p:cNvPr id="9" name="Group 8"/>
          <p:cNvGrpSpPr/>
          <p:nvPr/>
        </p:nvGrpSpPr>
        <p:grpSpPr>
          <a:xfrm flipH="1">
            <a:off x="2808570" y="2373395"/>
            <a:ext cx="960330" cy="1236003"/>
            <a:chOff x="628650" y="4603505"/>
            <a:chExt cx="1602601" cy="1833560"/>
          </a:xfrm>
        </p:grpSpPr>
        <p:sp>
          <p:nvSpPr>
            <p:cNvPr id="10" name="Freeform 9"/>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Cloud 15"/>
          <p:cNvSpPr/>
          <p:nvPr/>
        </p:nvSpPr>
        <p:spPr>
          <a:xfrm>
            <a:off x="3922211" y="2345919"/>
            <a:ext cx="2364043" cy="1099315"/>
          </a:xfrm>
          <a:prstGeom prst="clou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228834" y="2607524"/>
            <a:ext cx="1520162" cy="461665"/>
          </a:xfrm>
          <a:prstGeom prst="rect">
            <a:avLst/>
          </a:prstGeom>
          <a:noFill/>
        </p:spPr>
        <p:txBody>
          <a:bodyPr wrap="square" rtlCol="0">
            <a:spAutoFit/>
          </a:bodyPr>
          <a:lstStyle/>
          <a:p>
            <a:r>
              <a:rPr lang="en-US" sz="2400" dirty="0"/>
              <a:t>a = 2, b = 1</a:t>
            </a:r>
          </a:p>
        </p:txBody>
      </p:sp>
      <p:sp>
        <p:nvSpPr>
          <p:cNvPr id="18" name="Oval 17"/>
          <p:cNvSpPr/>
          <p:nvPr/>
        </p:nvSpPr>
        <p:spPr>
          <a:xfrm>
            <a:off x="3643477" y="2496903"/>
            <a:ext cx="278735" cy="301457"/>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399717" y="2472167"/>
            <a:ext cx="180898" cy="17546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58299" y="6153506"/>
            <a:ext cx="8605298" cy="646331"/>
          </a:xfrm>
          <a:prstGeom prst="rect">
            <a:avLst/>
          </a:prstGeom>
          <a:noFill/>
        </p:spPr>
        <p:txBody>
          <a:bodyPr wrap="square" rtlCol="0">
            <a:spAutoFit/>
          </a:bodyPr>
          <a:lstStyle/>
          <a:p>
            <a:r>
              <a:rPr lang="en-US" dirty="0"/>
              <a:t>Compare: direct addressing was M bits!</a:t>
            </a:r>
          </a:p>
          <a:p>
            <a:r>
              <a:rPr lang="en-US" dirty="0"/>
              <a:t>Twitter example: log(M) = 140 log(128) = </a:t>
            </a:r>
            <a:r>
              <a:rPr lang="en-US" b="1" dirty="0"/>
              <a:t>980</a:t>
            </a:r>
            <a:r>
              <a:rPr lang="en-US" dirty="0"/>
              <a:t> vs M = </a:t>
            </a:r>
            <a:r>
              <a:rPr lang="en-US" b="1" dirty="0"/>
              <a:t>128</a:t>
            </a:r>
            <a:r>
              <a:rPr lang="en-US" b="1" baseline="30000" dirty="0"/>
              <a:t>140</a:t>
            </a:r>
            <a:r>
              <a:rPr lang="en-US" b="1" dirty="0"/>
              <a:t>  </a:t>
            </a:r>
          </a:p>
        </p:txBody>
      </p:sp>
    </p:spTree>
    <p:extLst>
      <p:ext uri="{BB962C8B-B14F-4D97-AF65-F5344CB8AC3E}">
        <p14:creationId xmlns:p14="http://schemas.microsoft.com/office/powerpoint/2010/main" val="97994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Another way to see that</a:t>
            </a:r>
            <a:br>
              <a:rPr lang="en-US" sz="4000" dirty="0"/>
            </a:br>
            <a:r>
              <a:rPr lang="en-US" sz="4000" dirty="0"/>
              <a:t>We only need log(M) bits to store h</a:t>
            </a:r>
            <a:endParaRPr lang="en-US" dirty="0">
              <a:solidFill>
                <a:srgbClr val="FF8200"/>
              </a:solidFill>
            </a:endParaRPr>
          </a:p>
        </p:txBody>
      </p:sp>
      <p:sp>
        <p:nvSpPr>
          <p:cNvPr id="3" name="Content Placeholder 2"/>
          <p:cNvSpPr>
            <a:spLocks noGrp="1"/>
          </p:cNvSpPr>
          <p:nvPr>
            <p:ph idx="1"/>
          </p:nvPr>
        </p:nvSpPr>
        <p:spPr/>
        <p:txBody>
          <a:bodyPr/>
          <a:lstStyle/>
          <a:p>
            <a:r>
              <a:rPr lang="en-US" dirty="0"/>
              <a:t>We have p-1 choices for a, and p choices for b.</a:t>
            </a:r>
          </a:p>
          <a:p>
            <a:pPr lvl="1"/>
            <a:r>
              <a:rPr lang="en-US" dirty="0">
                <a:solidFill>
                  <a:schemeClr val="accent4"/>
                </a:solidFill>
              </a:rPr>
              <a:t>So |H| = p(p-1) = O(M</a:t>
            </a:r>
            <a:r>
              <a:rPr lang="en-US" baseline="30000" dirty="0">
                <a:solidFill>
                  <a:schemeClr val="accent4"/>
                </a:solidFill>
              </a:rPr>
              <a:t>2</a:t>
            </a:r>
            <a:r>
              <a:rPr lang="en-US" dirty="0">
                <a:solidFill>
                  <a:schemeClr val="accent4"/>
                </a:solidFill>
              </a:rPr>
              <a:t>)</a:t>
            </a:r>
          </a:p>
          <a:p>
            <a:r>
              <a:rPr lang="en-US" dirty="0"/>
              <a:t>Space needed to store an element h: </a:t>
            </a:r>
          </a:p>
          <a:p>
            <a:pPr lvl="1"/>
            <a:r>
              <a:rPr lang="en-US" dirty="0">
                <a:solidFill>
                  <a:schemeClr val="accent4"/>
                </a:solidFill>
              </a:rPr>
              <a:t>log(M</a:t>
            </a:r>
            <a:r>
              <a:rPr lang="en-US" baseline="30000" dirty="0">
                <a:solidFill>
                  <a:schemeClr val="accent4"/>
                </a:solidFill>
              </a:rPr>
              <a:t>2</a:t>
            </a:r>
            <a:r>
              <a:rPr lang="en-US" dirty="0">
                <a:solidFill>
                  <a:schemeClr val="accent4"/>
                </a:solidFill>
              </a:rPr>
              <a:t>) = O(log(M)).  </a:t>
            </a:r>
          </a:p>
          <a:p>
            <a:endParaRPr lang="en-US" dirty="0"/>
          </a:p>
        </p:txBody>
      </p:sp>
      <p:grpSp>
        <p:nvGrpSpPr>
          <p:cNvPr id="4" name="Group 3"/>
          <p:cNvGrpSpPr/>
          <p:nvPr/>
        </p:nvGrpSpPr>
        <p:grpSpPr>
          <a:xfrm>
            <a:off x="1702191" y="5427494"/>
            <a:ext cx="675248" cy="749469"/>
            <a:chOff x="628650" y="4603505"/>
            <a:chExt cx="1602601" cy="1833560"/>
          </a:xfrm>
        </p:grpSpPr>
        <p:sp>
          <p:nvSpPr>
            <p:cNvPr id="5" name="Freeform 4"/>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Freeform 6"/>
          <p:cNvSpPr/>
          <p:nvPr/>
        </p:nvSpPr>
        <p:spPr>
          <a:xfrm rot="283342">
            <a:off x="3883985" y="3279010"/>
            <a:ext cx="5792215" cy="3346240"/>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6254936" y="4310784"/>
            <a:ext cx="2776521" cy="954107"/>
          </a:xfrm>
          <a:prstGeom prst="rect">
            <a:avLst/>
          </a:prstGeom>
          <a:noFill/>
        </p:spPr>
        <p:txBody>
          <a:bodyPr wrap="square" rtlCol="0">
            <a:spAutoFit/>
          </a:bodyPr>
          <a:lstStyle/>
          <a:p>
            <a:pPr algn="ctr"/>
            <a:r>
              <a:rPr lang="en-US" sz="2800" dirty="0">
                <a:solidFill>
                  <a:schemeClr val="bg1"/>
                </a:solidFill>
              </a:rPr>
              <a:t>O(M log(n)) bits</a:t>
            </a:r>
          </a:p>
          <a:p>
            <a:pPr algn="ctr"/>
            <a:r>
              <a:rPr lang="en-US" sz="2800" dirty="0">
                <a:solidFill>
                  <a:schemeClr val="bg1"/>
                </a:solidFill>
              </a:rPr>
              <a:t>per function</a:t>
            </a:r>
          </a:p>
        </p:txBody>
      </p:sp>
      <p:sp>
        <p:nvSpPr>
          <p:cNvPr id="9" name="TextBox 8"/>
          <p:cNvSpPr txBox="1"/>
          <p:nvPr/>
        </p:nvSpPr>
        <p:spPr>
          <a:xfrm>
            <a:off x="271681" y="5403300"/>
            <a:ext cx="1697795" cy="646331"/>
          </a:xfrm>
          <a:prstGeom prst="rect">
            <a:avLst/>
          </a:prstGeom>
          <a:noFill/>
        </p:spPr>
        <p:txBody>
          <a:bodyPr wrap="square" rtlCol="0">
            <a:spAutoFit/>
          </a:bodyPr>
          <a:lstStyle/>
          <a:p>
            <a:r>
              <a:rPr lang="en-US" dirty="0"/>
              <a:t>O(log(M)) bits</a:t>
            </a:r>
          </a:p>
          <a:p>
            <a:r>
              <a:rPr lang="en-US" dirty="0"/>
              <a:t>per function</a:t>
            </a:r>
          </a:p>
        </p:txBody>
      </p:sp>
    </p:spTree>
    <p:extLst>
      <p:ext uri="{BB962C8B-B14F-4D97-AF65-F5344CB8AC3E}">
        <p14:creationId xmlns:p14="http://schemas.microsoft.com/office/powerpoint/2010/main" val="15461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this work?</a:t>
            </a:r>
          </a:p>
        </p:txBody>
      </p:sp>
      <p:sp>
        <p:nvSpPr>
          <p:cNvPr id="3" name="Content Placeholder 2"/>
          <p:cNvSpPr>
            <a:spLocks noGrp="1"/>
          </p:cNvSpPr>
          <p:nvPr>
            <p:ph idx="1"/>
          </p:nvPr>
        </p:nvSpPr>
        <p:spPr>
          <a:xfrm>
            <a:off x="628650" y="1825625"/>
            <a:ext cx="8318402" cy="5166018"/>
          </a:xfrm>
        </p:spPr>
        <p:txBody>
          <a:bodyPr>
            <a:normAutofit/>
          </a:bodyPr>
          <a:lstStyle/>
          <a:p>
            <a:r>
              <a:rPr lang="en-US" dirty="0"/>
              <a:t>This is actually a little complicated.</a:t>
            </a:r>
          </a:p>
          <a:p>
            <a:pPr lvl="1"/>
            <a:r>
              <a:rPr lang="en-US" dirty="0">
                <a:solidFill>
                  <a:schemeClr val="accent4"/>
                </a:solidFill>
              </a:rPr>
              <a:t>See CLRS (</a:t>
            </a:r>
            <a:r>
              <a:rPr lang="en-US" dirty="0" err="1">
                <a:solidFill>
                  <a:schemeClr val="accent4"/>
                </a:solidFill>
              </a:rPr>
              <a:t>Thm</a:t>
            </a:r>
            <a:r>
              <a:rPr lang="en-US" dirty="0">
                <a:solidFill>
                  <a:schemeClr val="accent4"/>
                </a:solidFill>
              </a:rPr>
              <a:t> 11.5) if you are curious.</a:t>
            </a:r>
          </a:p>
          <a:p>
            <a:pPr lvl="1"/>
            <a:r>
              <a:rPr lang="en-US" dirty="0">
                <a:solidFill>
                  <a:schemeClr val="accent4"/>
                </a:solidFill>
              </a:rPr>
              <a:t>You are NOT RESPONSIBLE for the proof in this class.</a:t>
            </a:r>
          </a:p>
          <a:p>
            <a:pPr lvl="1"/>
            <a:r>
              <a:rPr lang="en-US" dirty="0">
                <a:solidFill>
                  <a:schemeClr val="accent4"/>
                </a:solidFill>
              </a:rPr>
              <a:t>But you should know that a universal hash family of size O(M</a:t>
            </a:r>
            <a:r>
              <a:rPr lang="en-US" baseline="30000" dirty="0">
                <a:solidFill>
                  <a:schemeClr val="accent4"/>
                </a:solidFill>
              </a:rPr>
              <a:t>2</a:t>
            </a:r>
            <a:r>
              <a:rPr lang="en-US" dirty="0">
                <a:solidFill>
                  <a:schemeClr val="accent4"/>
                </a:solidFill>
              </a:rPr>
              <a:t>) exists.</a:t>
            </a:r>
          </a:p>
          <a:p>
            <a:endParaRPr lang="en-US" dirty="0"/>
          </a:p>
        </p:txBody>
      </p:sp>
      <p:pic>
        <p:nvPicPr>
          <p:cNvPr id="5" name="Picture 4">
            <a:extLst>
              <a:ext uri="{FF2B5EF4-FFF2-40B4-BE49-F238E27FC236}">
                <a16:creationId xmlns:a16="http://schemas.microsoft.com/office/drawing/2014/main" id="{8A042535-C270-DB49-BC1E-C47C54BB4E6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687036" y="5045212"/>
            <a:ext cx="1173807" cy="1598755"/>
          </a:xfrm>
          <a:prstGeom prst="rect">
            <a:avLst/>
          </a:prstGeom>
        </p:spPr>
      </p:pic>
      <p:sp>
        <p:nvSpPr>
          <p:cNvPr id="6" name="TextBox 5">
            <a:extLst>
              <a:ext uri="{FF2B5EF4-FFF2-40B4-BE49-F238E27FC236}">
                <a16:creationId xmlns:a16="http://schemas.microsoft.com/office/drawing/2014/main" id="{2B26850E-0DC8-544D-A2F8-FBA3B6F0E1D4}"/>
              </a:ext>
            </a:extLst>
          </p:cNvPr>
          <p:cNvSpPr txBox="1"/>
          <p:nvPr/>
        </p:nvSpPr>
        <p:spPr>
          <a:xfrm>
            <a:off x="5548393" y="4654579"/>
            <a:ext cx="2603715" cy="646331"/>
          </a:xfrm>
          <a:prstGeom prst="rect">
            <a:avLst/>
          </a:prstGeom>
          <a:noFill/>
        </p:spPr>
        <p:txBody>
          <a:bodyPr wrap="square" rtlCol="0">
            <a:spAutoFit/>
          </a:bodyPr>
          <a:lstStyle/>
          <a:p>
            <a:r>
              <a:rPr lang="en-US" dirty="0"/>
              <a:t>Try to prove that this is a universal hash family!</a:t>
            </a:r>
          </a:p>
        </p:txBody>
      </p:sp>
    </p:spTree>
    <p:extLst>
      <p:ext uri="{BB962C8B-B14F-4D97-AF65-F5344CB8AC3E}">
        <p14:creationId xmlns:p14="http://schemas.microsoft.com/office/powerpoint/2010/main" val="184222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985241" y="2184352"/>
            <a:ext cx="7051957" cy="4631656"/>
          </a:xfrm>
          <a:prstGeom prst="rect">
            <a:avLst/>
          </a:prstGeom>
        </p:spPr>
      </p:pic>
      <p:sp>
        <p:nvSpPr>
          <p:cNvPr id="2" name="Title 1"/>
          <p:cNvSpPr>
            <a:spLocks noGrp="1"/>
          </p:cNvSpPr>
          <p:nvPr>
            <p:ph type="title"/>
          </p:nvPr>
        </p:nvSpPr>
        <p:spPr/>
        <p:txBody>
          <a:bodyPr/>
          <a:lstStyle/>
          <a:p>
            <a:r>
              <a:rPr lang="en-US" dirty="0"/>
              <a:t>But let’s check that it </a:t>
            </a:r>
            <a:r>
              <a:rPr lang="en-US" b="1" dirty="0"/>
              <a:t>does</a:t>
            </a:r>
            <a:r>
              <a:rPr lang="en-US" dirty="0"/>
              <a:t> work</a:t>
            </a:r>
          </a:p>
        </p:txBody>
      </p:sp>
      <p:sp>
        <p:nvSpPr>
          <p:cNvPr id="3" name="Content Placeholder 2"/>
          <p:cNvSpPr>
            <a:spLocks noGrp="1"/>
          </p:cNvSpPr>
          <p:nvPr>
            <p:ph idx="1"/>
          </p:nvPr>
        </p:nvSpPr>
        <p:spPr>
          <a:xfrm>
            <a:off x="628650" y="1488000"/>
            <a:ext cx="7886700" cy="4351338"/>
          </a:xfrm>
        </p:spPr>
        <p:txBody>
          <a:bodyPr/>
          <a:lstStyle/>
          <a:p>
            <a:r>
              <a:rPr lang="en-US" dirty="0"/>
              <a:t>Check out the </a:t>
            </a:r>
            <a:r>
              <a:rPr lang="en-US" dirty="0" err="1"/>
              <a:t>IPython</a:t>
            </a:r>
            <a:r>
              <a:rPr lang="en-US" dirty="0"/>
              <a:t> notebook for lecture 8</a:t>
            </a:r>
          </a:p>
        </p:txBody>
      </p:sp>
      <p:grpSp>
        <p:nvGrpSpPr>
          <p:cNvPr id="34" name="Group 33"/>
          <p:cNvGrpSpPr/>
          <p:nvPr/>
        </p:nvGrpSpPr>
        <p:grpSpPr>
          <a:xfrm>
            <a:off x="2234416" y="2378308"/>
            <a:ext cx="5416065" cy="4479692"/>
            <a:chOff x="2037468" y="2280134"/>
            <a:chExt cx="5416065" cy="4479692"/>
          </a:xfrm>
        </p:grpSpPr>
        <p:cxnSp>
          <p:nvCxnSpPr>
            <p:cNvPr id="8" name="Straight Connector 7"/>
            <p:cNvCxnSpPr/>
            <p:nvPr/>
          </p:nvCxnSpPr>
          <p:spPr>
            <a:xfrm flipV="1">
              <a:off x="2560319" y="2335239"/>
              <a:ext cx="0" cy="372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037468" y="2296551"/>
              <a:ext cx="0" cy="3766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90200" y="2296550"/>
              <a:ext cx="0" cy="3766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664632" y="2280134"/>
              <a:ext cx="0" cy="37830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210929" y="2305922"/>
              <a:ext cx="0" cy="3757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743155" y="2368016"/>
              <a:ext cx="0" cy="3695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89453" y="2940148"/>
              <a:ext cx="0" cy="31230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835746" y="2940149"/>
              <a:ext cx="0" cy="312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332806" y="2940149"/>
              <a:ext cx="0" cy="312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79101" y="2940149"/>
              <a:ext cx="0" cy="312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53533" y="2912013"/>
              <a:ext cx="0" cy="3151163"/>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321812" y="6390494"/>
              <a:ext cx="4842686" cy="369332"/>
            </a:xfrm>
            <a:prstGeom prst="rect">
              <a:avLst/>
            </a:prstGeom>
            <a:solidFill>
              <a:schemeClr val="bg1"/>
            </a:solidFill>
          </p:spPr>
          <p:txBody>
            <a:bodyPr wrap="square" rtlCol="0">
              <a:spAutoFit/>
            </a:bodyPr>
            <a:lstStyle/>
            <a:p>
              <a:r>
                <a:rPr lang="en-US" dirty="0">
                  <a:solidFill>
                    <a:srgbClr val="0070C0"/>
                  </a:solidFill>
                </a:rPr>
                <a:t>Empirical probability of collision out of 100 trials</a:t>
              </a:r>
            </a:p>
          </p:txBody>
        </p:sp>
      </p:grpSp>
      <mc:AlternateContent xmlns:mc="http://schemas.openxmlformats.org/markup-compatibility/2006" xmlns:a14="http://schemas.microsoft.com/office/drawing/2010/main">
        <mc:Choice Requires="a14">
          <p:sp>
            <p:nvSpPr>
              <p:cNvPr id="33" name="TextBox 32"/>
              <p:cNvSpPr txBox="1"/>
              <p:nvPr/>
            </p:nvSpPr>
            <p:spPr>
              <a:xfrm rot="16200000">
                <a:off x="-822200" y="3855199"/>
                <a:ext cx="3520079" cy="770211"/>
              </a:xfrm>
              <a:prstGeom prst="rect">
                <a:avLst/>
              </a:prstGeom>
              <a:solidFill>
                <a:schemeClr val="bg1"/>
              </a:solidFill>
            </p:spPr>
            <p:txBody>
              <a:bodyPr wrap="square" rtlCol="0">
                <a:spAutoFit/>
              </a:bodyPr>
              <a:lstStyle/>
              <a:p>
                <a:pPr algn="ctr"/>
                <a:r>
                  <a:rPr lang="en-US" sz="2000" dirty="0">
                    <a:solidFill>
                      <a:srgbClr val="0070C0"/>
                    </a:solidFill>
                  </a:rPr>
                  <a:t>Number of pairs of (</a:t>
                </a:r>
                <a:r>
                  <a:rPr lang="en-US" sz="2000" dirty="0" err="1">
                    <a:solidFill>
                      <a:srgbClr val="0070C0"/>
                    </a:solidFill>
                  </a:rPr>
                  <a:t>x,y</a:t>
                </a:r>
                <a:r>
                  <a:rPr lang="en-US" sz="2000" dirty="0">
                    <a:solidFill>
                      <a:srgbClr val="0070C0"/>
                    </a:solidFill>
                  </a:rPr>
                  <a:t>). </a:t>
                </a:r>
              </a:p>
              <a:p>
                <a:pPr algn="ctr"/>
                <a:r>
                  <a:rPr lang="en-US" sz="2000" dirty="0">
                    <a:solidFill>
                      <a:srgbClr val="0070C0"/>
                    </a:solidFill>
                  </a:rPr>
                  <a:t>(Out of  </a:t>
                </a:r>
                <a14:m>
                  <m:oMath xmlns:m="http://schemas.openxmlformats.org/officeDocument/2006/math">
                    <m:d>
                      <m:dPr>
                        <m:ctrlPr>
                          <a:rPr lang="mr-IN" sz="2000" i="1" dirty="0" smtClean="0">
                            <a:solidFill>
                              <a:srgbClr val="0070C0"/>
                            </a:solidFill>
                            <a:latin typeface="Cambria Math" panose="02040503050406030204" pitchFamily="18" charset="0"/>
                          </a:rPr>
                        </m:ctrlPr>
                      </m:dPr>
                      <m:e>
                        <m:f>
                          <m:fPr>
                            <m:type m:val="noBar"/>
                            <m:ctrlPr>
                              <a:rPr lang="mr-IN" sz="2000" i="1" dirty="0" smtClean="0">
                                <a:solidFill>
                                  <a:srgbClr val="0070C0"/>
                                </a:solidFill>
                                <a:latin typeface="Cambria Math" panose="02040503050406030204" pitchFamily="18" charset="0"/>
                              </a:rPr>
                            </m:ctrlPr>
                          </m:fPr>
                          <m:num>
                            <m:r>
                              <a:rPr lang="en-US" sz="2000" b="0" i="1" dirty="0" smtClean="0">
                                <a:solidFill>
                                  <a:srgbClr val="0070C0"/>
                                </a:solidFill>
                                <a:latin typeface="Cambria Math" charset="0"/>
                              </a:rPr>
                              <m:t>200</m:t>
                            </m:r>
                          </m:num>
                          <m:den>
                            <m:r>
                              <a:rPr lang="en-US" sz="2000" b="0" i="1" dirty="0" smtClean="0">
                                <a:solidFill>
                                  <a:srgbClr val="0070C0"/>
                                </a:solidFill>
                                <a:latin typeface="Cambria Math" charset="0"/>
                              </a:rPr>
                              <m:t>2</m:t>
                            </m:r>
                          </m:den>
                        </m:f>
                      </m:e>
                    </m:d>
                    <m:r>
                      <a:rPr lang="en-US" sz="2000" b="0" i="1" dirty="0" smtClean="0">
                        <a:solidFill>
                          <a:srgbClr val="0070C0"/>
                        </a:solidFill>
                        <a:latin typeface="Cambria Math" charset="0"/>
                      </a:rPr>
                      <m:t>=</m:t>
                    </m:r>
                    <m:r>
                      <a:rPr lang="en-US" sz="2000" i="1" dirty="0" smtClean="0">
                        <a:solidFill>
                          <a:srgbClr val="0070C0"/>
                        </a:solidFill>
                        <a:latin typeface="Cambria Math" charset="0"/>
                      </a:rPr>
                      <m:t> 19900 </m:t>
                    </m:r>
                    <m:r>
                      <a:rPr lang="en-US" sz="2000" b="0" i="0" dirty="0" smtClean="0">
                        <a:solidFill>
                          <a:srgbClr val="0070C0"/>
                        </a:solidFill>
                        <a:latin typeface="Cambria Math" charset="0"/>
                      </a:rPr>
                      <m:t> </m:t>
                    </m:r>
                  </m:oMath>
                </a14:m>
                <a:r>
                  <a:rPr lang="en-US" sz="2000" dirty="0">
                    <a:solidFill>
                      <a:srgbClr val="0070C0"/>
                    </a:solidFill>
                  </a:rPr>
                  <a:t>pairs) </a:t>
                </a:r>
              </a:p>
            </p:txBody>
          </p:sp>
        </mc:Choice>
        <mc:Fallback xmlns="">
          <p:sp>
            <p:nvSpPr>
              <p:cNvPr id="33" name="TextBox 32"/>
              <p:cNvSpPr txBox="1">
                <a:spLocks noRot="1" noChangeAspect="1" noMove="1" noResize="1" noEditPoints="1" noAdjustHandles="1" noChangeArrowheads="1" noChangeShapeType="1" noTextEdit="1"/>
              </p:cNvSpPr>
              <p:nvPr/>
            </p:nvSpPr>
            <p:spPr>
              <a:xfrm rot="16200000">
                <a:off x="-822200" y="3855199"/>
                <a:ext cx="3520079" cy="770211"/>
              </a:xfrm>
              <a:prstGeom prst="rect">
                <a:avLst/>
              </a:prstGeom>
              <a:blipFill rotWithShape="0">
                <a:blip r:embed="rId3"/>
                <a:stretch>
                  <a:fillRect l="-8730" t="-1040" r="-60317"/>
                </a:stretch>
              </a:blipFill>
            </p:spPr>
            <p:txBody>
              <a:bodyPr/>
              <a:lstStyle/>
              <a:p>
                <a:r>
                  <a:rPr lang="en-US">
                    <a:noFill/>
                  </a:rPr>
                  <a:t> </a:t>
                </a:r>
              </a:p>
            </p:txBody>
          </p:sp>
        </mc:Fallback>
      </mc:AlternateContent>
      <p:sp>
        <p:nvSpPr>
          <p:cNvPr id="35" name="TextBox 34"/>
          <p:cNvSpPr txBox="1"/>
          <p:nvPr/>
        </p:nvSpPr>
        <p:spPr>
          <a:xfrm>
            <a:off x="7357080" y="1909846"/>
            <a:ext cx="1684635" cy="369332"/>
          </a:xfrm>
          <a:prstGeom prst="rect">
            <a:avLst/>
          </a:prstGeom>
          <a:noFill/>
        </p:spPr>
        <p:txBody>
          <a:bodyPr wrap="square" rtlCol="0">
            <a:spAutoFit/>
          </a:bodyPr>
          <a:lstStyle/>
          <a:p>
            <a:r>
              <a:rPr lang="en-US"/>
              <a:t>M=200, n=10</a:t>
            </a:r>
          </a:p>
        </p:txBody>
      </p:sp>
    </p:spTree>
    <p:extLst>
      <p:ext uri="{BB962C8B-B14F-4D97-AF65-F5344CB8AC3E}">
        <p14:creationId xmlns:p14="http://schemas.microsoft.com/office/powerpoint/2010/main" val="2079844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3882683" y="3094893"/>
            <a:ext cx="5008099" cy="3442090"/>
          </a:xfrm>
          <a:prstGeom prst="cloud">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Goal: </a:t>
            </a:r>
            <a:br>
              <a:rPr lang="en-US" dirty="0"/>
            </a:br>
            <a:r>
              <a:rPr lang="en-US" sz="3600" dirty="0"/>
              <a:t>Just like last time</a:t>
            </a:r>
          </a:p>
        </p:txBody>
      </p:sp>
      <p:sp>
        <p:nvSpPr>
          <p:cNvPr id="3" name="Content Placeholder 2"/>
          <p:cNvSpPr>
            <a:spLocks noGrp="1"/>
          </p:cNvSpPr>
          <p:nvPr>
            <p:ph idx="1"/>
          </p:nvPr>
        </p:nvSpPr>
        <p:spPr/>
        <p:txBody>
          <a:bodyPr/>
          <a:lstStyle/>
          <a:p>
            <a:r>
              <a:rPr lang="en-US" dirty="0"/>
              <a:t>We are interesting in putting nodes with keys into a data structure that supports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t>.</a:t>
            </a:r>
          </a:p>
          <a:p>
            <a:endParaRPr lang="en-US" dirty="0"/>
          </a:p>
          <a:p>
            <a:r>
              <a:rPr lang="en-US" dirty="0">
                <a:solidFill>
                  <a:schemeClr val="accent4"/>
                </a:solidFill>
              </a:rPr>
              <a:t>INSERT</a:t>
            </a:r>
          </a:p>
          <a:p>
            <a:endParaRPr lang="en-US" dirty="0">
              <a:solidFill>
                <a:schemeClr val="accent4"/>
              </a:solidFill>
            </a:endParaRPr>
          </a:p>
          <a:p>
            <a:r>
              <a:rPr lang="en-US" dirty="0">
                <a:solidFill>
                  <a:schemeClr val="accent1"/>
                </a:solidFill>
              </a:rPr>
              <a:t>DELETE</a:t>
            </a:r>
          </a:p>
          <a:p>
            <a:endParaRPr lang="en-US" dirty="0">
              <a:solidFill>
                <a:schemeClr val="accent1"/>
              </a:solidFill>
            </a:endParaRPr>
          </a:p>
          <a:p>
            <a:r>
              <a:rPr lang="en-US" dirty="0">
                <a:solidFill>
                  <a:srgbClr val="FF0000"/>
                </a:solidFill>
              </a:rPr>
              <a:t>SEARCH</a:t>
            </a:r>
          </a:p>
        </p:txBody>
      </p:sp>
      <p:sp>
        <p:nvSpPr>
          <p:cNvPr id="4" name="Rectangle 3"/>
          <p:cNvSpPr/>
          <p:nvPr/>
        </p:nvSpPr>
        <p:spPr>
          <a:xfrm>
            <a:off x="5799750" y="3838959"/>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 name="TextBox 5"/>
          <p:cNvSpPr txBox="1"/>
          <p:nvPr/>
        </p:nvSpPr>
        <p:spPr>
          <a:xfrm>
            <a:off x="7216726" y="6176963"/>
            <a:ext cx="1674056" cy="369332"/>
          </a:xfrm>
          <a:prstGeom prst="rect">
            <a:avLst/>
          </a:prstGeom>
          <a:noFill/>
        </p:spPr>
        <p:txBody>
          <a:bodyPr wrap="square" rtlCol="0">
            <a:spAutoFit/>
          </a:bodyPr>
          <a:lstStyle/>
          <a:p>
            <a:r>
              <a:rPr lang="en-US" dirty="0"/>
              <a:t>data structure</a:t>
            </a:r>
          </a:p>
        </p:txBody>
      </p:sp>
      <p:sp>
        <p:nvSpPr>
          <p:cNvPr id="7" name="Rectangle 6"/>
          <p:cNvSpPr/>
          <p:nvPr/>
        </p:nvSpPr>
        <p:spPr>
          <a:xfrm rot="19973546">
            <a:off x="7157550" y="347967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8" name="Rectangle 7"/>
          <p:cNvSpPr/>
          <p:nvPr/>
        </p:nvSpPr>
        <p:spPr>
          <a:xfrm rot="792545">
            <a:off x="6762746" y="4670607"/>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rot="20600793">
            <a:off x="5362742" y="5007961"/>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52</a:t>
            </a:r>
            <a:endParaRPr lang="en-US" dirty="0">
              <a:solidFill>
                <a:schemeClr val="tx1"/>
              </a:solidFill>
            </a:endParaRPr>
          </a:p>
        </p:txBody>
      </p:sp>
      <p:sp>
        <p:nvSpPr>
          <p:cNvPr id="10" name="Rectangle 9"/>
          <p:cNvSpPr/>
          <p:nvPr/>
        </p:nvSpPr>
        <p:spPr>
          <a:xfrm>
            <a:off x="2111670" y="347967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2111670" y="4557524"/>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2" name="Rectangle 11"/>
          <p:cNvSpPr/>
          <p:nvPr/>
        </p:nvSpPr>
        <p:spPr>
          <a:xfrm>
            <a:off x="2199280" y="557926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52</a:t>
            </a:r>
            <a:endParaRPr lang="en-US" dirty="0">
              <a:solidFill>
                <a:schemeClr val="tx1"/>
              </a:solidFill>
            </a:endParaRPr>
          </a:p>
        </p:txBody>
      </p:sp>
      <p:grpSp>
        <p:nvGrpSpPr>
          <p:cNvPr id="15" name="Group 14"/>
          <p:cNvGrpSpPr/>
          <p:nvPr/>
        </p:nvGrpSpPr>
        <p:grpSpPr>
          <a:xfrm>
            <a:off x="4375953" y="5633742"/>
            <a:ext cx="1578540" cy="1092563"/>
            <a:chOff x="4375953" y="5633742"/>
            <a:chExt cx="1578540" cy="1092563"/>
          </a:xfrm>
        </p:grpSpPr>
        <p:sp>
          <p:nvSpPr>
            <p:cNvPr id="13" name="Triangle 12"/>
            <p:cNvSpPr/>
            <p:nvPr/>
          </p:nvSpPr>
          <p:spPr>
            <a:xfrm>
              <a:off x="5476191" y="5633742"/>
              <a:ext cx="478302" cy="912553"/>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5953" y="6356973"/>
              <a:ext cx="1339389" cy="369332"/>
            </a:xfrm>
            <a:prstGeom prst="rect">
              <a:avLst/>
            </a:prstGeom>
            <a:noFill/>
          </p:spPr>
          <p:txBody>
            <a:bodyPr wrap="square" rtlCol="0">
              <a:spAutoFit/>
            </a:bodyPr>
            <a:lstStyle/>
            <a:p>
              <a:r>
                <a:rPr lang="en-US" dirty="0">
                  <a:solidFill>
                    <a:srgbClr val="FF0000"/>
                  </a:solidFill>
                </a:rPr>
                <a:t>HERE IT IS</a:t>
              </a:r>
            </a:p>
          </p:txBody>
        </p:sp>
      </p:grpSp>
      <p:sp>
        <p:nvSpPr>
          <p:cNvPr id="16" name="TextBox 15"/>
          <p:cNvSpPr txBox="1"/>
          <p:nvPr/>
        </p:nvSpPr>
        <p:spPr>
          <a:xfrm>
            <a:off x="6689976" y="2461846"/>
            <a:ext cx="2060129" cy="369332"/>
          </a:xfrm>
          <a:prstGeom prst="rect">
            <a:avLst/>
          </a:prstGeom>
          <a:noFill/>
        </p:spPr>
        <p:txBody>
          <a:bodyPr wrap="square" rtlCol="0">
            <a:spAutoFit/>
          </a:bodyPr>
          <a:lstStyle/>
          <a:p>
            <a:r>
              <a:rPr lang="en-US" dirty="0">
                <a:solidFill>
                  <a:schemeClr val="accent4"/>
                </a:solidFill>
              </a:rPr>
              <a:t>node with key “2”</a:t>
            </a:r>
          </a:p>
        </p:txBody>
      </p:sp>
      <p:cxnSp>
        <p:nvCxnSpPr>
          <p:cNvPr id="18" name="Straight Arrow Connector 17"/>
          <p:cNvCxnSpPr>
            <a:endCxn id="7" idx="0"/>
          </p:cNvCxnSpPr>
          <p:nvPr/>
        </p:nvCxnSpPr>
        <p:spPr>
          <a:xfrm>
            <a:off x="7032570" y="2827606"/>
            <a:ext cx="313869" cy="69153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9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xit" presetSubtype="0" fill="hold" grpId="0" nodeType="clickEffect">
                                  <p:stCondLst>
                                    <p:cond delay="0"/>
                                  </p:stCondLst>
                                  <p:childTnLst>
                                    <p:animEffect transition="out" filter="dissolv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8" grpId="0" animBg="1"/>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flipH="1">
            <a:off x="7279879" y="275793"/>
            <a:ext cx="1611097" cy="2021122"/>
            <a:chOff x="628650" y="4603505"/>
            <a:chExt cx="1602601" cy="1833560"/>
          </a:xfrm>
        </p:grpSpPr>
        <p:sp>
          <p:nvSpPr>
            <p:cNvPr id="32" name="Freeform 31"/>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405376" y="337041"/>
            <a:ext cx="8638180" cy="732041"/>
          </a:xfrm>
        </p:spPr>
        <p:txBody>
          <a:bodyPr>
            <a:normAutofit/>
          </a:bodyPr>
          <a:lstStyle/>
          <a:p>
            <a:r>
              <a:rPr lang="en-US" sz="3600" dirty="0"/>
              <a:t>So the whole scheme will be</a:t>
            </a:r>
          </a:p>
        </p:txBody>
      </p:sp>
      <p:sp>
        <p:nvSpPr>
          <p:cNvPr id="4" name="Oval 3"/>
          <p:cNvSpPr/>
          <p:nvPr/>
        </p:nvSpPr>
        <p:spPr>
          <a:xfrm>
            <a:off x="126609" y="1364566"/>
            <a:ext cx="4141309" cy="5284699"/>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p:txBody>
      </p:sp>
      <p:grpSp>
        <p:nvGrpSpPr>
          <p:cNvPr id="5" name="Group 4"/>
          <p:cNvGrpSpPr/>
          <p:nvPr/>
        </p:nvGrpSpPr>
        <p:grpSpPr>
          <a:xfrm>
            <a:off x="5842940" y="3736520"/>
            <a:ext cx="1828800" cy="2969892"/>
            <a:chOff x="5336275" y="3575713"/>
            <a:chExt cx="1917117" cy="2975208"/>
          </a:xfrm>
        </p:grpSpPr>
        <p:sp>
          <p:nvSpPr>
            <p:cNvPr id="6" name="Rectangle 5"/>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Brace 10"/>
            <p:cNvSpPr/>
            <p:nvPr/>
          </p:nvSpPr>
          <p:spPr>
            <a:xfrm>
              <a:off x="6045958" y="3575713"/>
              <a:ext cx="573206" cy="2975208"/>
            </a:xfrm>
            <a:prstGeom prst="rightBrace">
              <a:avLst>
                <a:gd name="adj1" fmla="val 8333"/>
                <a:gd name="adj2" fmla="val 49004"/>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rot="5400000">
              <a:off x="5881470" y="5004750"/>
              <a:ext cx="2118569" cy="625274"/>
            </a:xfrm>
            <a:prstGeom prst="rect">
              <a:avLst/>
            </a:prstGeom>
            <a:noFill/>
          </p:spPr>
          <p:txBody>
            <a:bodyPr wrap="square" rtlCol="0">
              <a:spAutoFit/>
            </a:bodyPr>
            <a:lstStyle/>
            <a:p>
              <a:r>
                <a:rPr lang="en-US" dirty="0">
                  <a:solidFill>
                    <a:schemeClr val="accent4"/>
                  </a:solidFill>
                </a:rPr>
                <a:t>n buckets</a:t>
              </a:r>
            </a:p>
          </p:txBody>
        </p:sp>
      </p:grpSp>
      <p:cxnSp>
        <p:nvCxnSpPr>
          <p:cNvPr id="13" name="Straight Arrow Connector 12"/>
          <p:cNvCxnSpPr/>
          <p:nvPr/>
        </p:nvCxnSpPr>
        <p:spPr>
          <a:xfrm flipV="1">
            <a:off x="4469212" y="4629531"/>
            <a:ext cx="842138" cy="1"/>
          </a:xfrm>
          <a:prstGeom prst="straightConnector1">
            <a:avLst/>
          </a:prstGeom>
          <a:ln w="38100">
            <a:solidFill>
              <a:srgbClr val="7030A0"/>
            </a:solidFill>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02122" y="4652107"/>
            <a:ext cx="928808" cy="523220"/>
          </a:xfrm>
          <a:prstGeom prst="rect">
            <a:avLst/>
          </a:prstGeom>
          <a:noFill/>
        </p:spPr>
        <p:txBody>
          <a:bodyPr wrap="square" rtlCol="0">
            <a:spAutoFit/>
          </a:bodyPr>
          <a:lstStyle/>
          <a:p>
            <a:r>
              <a:rPr lang="en-US" sz="2800" dirty="0" err="1">
                <a:solidFill>
                  <a:srgbClr val="7030A0"/>
                </a:solidFill>
              </a:rPr>
              <a:t>h</a:t>
            </a:r>
            <a:r>
              <a:rPr lang="en-US" sz="2800" baseline="-25000" dirty="0" err="1">
                <a:solidFill>
                  <a:srgbClr val="7030A0"/>
                </a:solidFill>
              </a:rPr>
              <a:t>a,b</a:t>
            </a:r>
            <a:endParaRPr lang="en-US" dirty="0">
              <a:solidFill>
                <a:srgbClr val="7030A0"/>
              </a:solidFill>
            </a:endParaRPr>
          </a:p>
        </p:txBody>
      </p:sp>
      <p:pic>
        <p:nvPicPr>
          <p:cNvPr id="15" name="Picture 14"/>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504581" y="1055893"/>
            <a:ext cx="887203" cy="553813"/>
          </a:xfrm>
          <a:prstGeom prst="rect">
            <a:avLst/>
          </a:prstGeom>
        </p:spPr>
      </p:pic>
      <p:sp>
        <p:nvSpPr>
          <p:cNvPr id="16" name="Rectangle 15"/>
          <p:cNvSpPr/>
          <p:nvPr/>
        </p:nvSpPr>
        <p:spPr>
          <a:xfrm rot="20891291">
            <a:off x="1382685" y="4750623"/>
            <a:ext cx="800409" cy="80535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sp>
        <p:nvSpPr>
          <p:cNvPr id="17" name="Rectangle 16"/>
          <p:cNvSpPr/>
          <p:nvPr/>
        </p:nvSpPr>
        <p:spPr>
          <a:xfrm rot="1067239">
            <a:off x="787924" y="3878053"/>
            <a:ext cx="753200" cy="73986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k</a:t>
            </a:r>
            <a:endParaRPr lang="en-US" dirty="0">
              <a:solidFill>
                <a:schemeClr val="tx1"/>
              </a:solidFill>
            </a:endParaRPr>
          </a:p>
        </p:txBody>
      </p:sp>
      <p:sp>
        <p:nvSpPr>
          <p:cNvPr id="18" name="Rectangle 17"/>
          <p:cNvSpPr/>
          <p:nvPr/>
        </p:nvSpPr>
        <p:spPr>
          <a:xfrm rot="19504244">
            <a:off x="2965185" y="4770005"/>
            <a:ext cx="688934" cy="8251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j</a:t>
            </a:r>
            <a:endParaRPr lang="en-US" dirty="0">
              <a:solidFill>
                <a:schemeClr val="tx1"/>
              </a:solidFill>
            </a:endParaRPr>
          </a:p>
        </p:txBody>
      </p:sp>
      <p:sp>
        <p:nvSpPr>
          <p:cNvPr id="20" name="Rectangle 19"/>
          <p:cNvSpPr/>
          <p:nvPr/>
        </p:nvSpPr>
        <p:spPr>
          <a:xfrm>
            <a:off x="6682251" y="5516840"/>
            <a:ext cx="531865" cy="58636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u</a:t>
            </a:r>
            <a:r>
              <a:rPr lang="en-US" sz="3200" baseline="-25000" dirty="0" err="1">
                <a:solidFill>
                  <a:schemeClr val="tx1"/>
                </a:solidFill>
              </a:rPr>
              <a:t>i</a:t>
            </a:r>
            <a:endParaRPr lang="en-US" dirty="0">
              <a:solidFill>
                <a:schemeClr val="tx1"/>
              </a:solidFill>
            </a:endParaRPr>
          </a:p>
        </p:txBody>
      </p:sp>
      <p:cxnSp>
        <p:nvCxnSpPr>
          <p:cNvPr id="21" name="Straight Arrow Connector 20"/>
          <p:cNvCxnSpPr/>
          <p:nvPr/>
        </p:nvCxnSpPr>
        <p:spPr>
          <a:xfrm flipV="1">
            <a:off x="6237641" y="5825769"/>
            <a:ext cx="440544" cy="14813"/>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2142699" y="4025309"/>
            <a:ext cx="3835020" cy="1834862"/>
          </a:xfrm>
          <a:custGeom>
            <a:avLst/>
            <a:gdLst>
              <a:gd name="connsiteX0" fmla="*/ 0 w 3835020"/>
              <a:gd name="connsiteY0" fmla="*/ 874237 h 1834862"/>
              <a:gd name="connsiteX1" fmla="*/ 191068 w 3835020"/>
              <a:gd name="connsiteY1" fmla="*/ 369270 h 1834862"/>
              <a:gd name="connsiteX2" fmla="*/ 1119116 w 3835020"/>
              <a:gd name="connsiteY2" fmla="*/ 28076 h 1834862"/>
              <a:gd name="connsiteX3" fmla="*/ 1856095 w 3835020"/>
              <a:gd name="connsiteY3" fmla="*/ 1119897 h 1834862"/>
              <a:gd name="connsiteX4" fmla="*/ 2688608 w 3835020"/>
              <a:gd name="connsiteY4" fmla="*/ 1747694 h 1834862"/>
              <a:gd name="connsiteX5" fmla="*/ 3835020 w 3835020"/>
              <a:gd name="connsiteY5" fmla="*/ 1829581 h 183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5020" h="1834862">
                <a:moveTo>
                  <a:pt x="0" y="874237"/>
                </a:moveTo>
                <a:cubicBezTo>
                  <a:pt x="2274" y="692267"/>
                  <a:pt x="4549" y="510297"/>
                  <a:pt x="191068" y="369270"/>
                </a:cubicBezTo>
                <a:cubicBezTo>
                  <a:pt x="377587" y="228243"/>
                  <a:pt x="841612" y="-97028"/>
                  <a:pt x="1119116" y="28076"/>
                </a:cubicBezTo>
                <a:cubicBezTo>
                  <a:pt x="1396620" y="153180"/>
                  <a:pt x="1594513" y="833294"/>
                  <a:pt x="1856095" y="1119897"/>
                </a:cubicBezTo>
                <a:cubicBezTo>
                  <a:pt x="2117677" y="1406500"/>
                  <a:pt x="2358787" y="1629413"/>
                  <a:pt x="2688608" y="1747694"/>
                </a:cubicBezTo>
                <a:cubicBezTo>
                  <a:pt x="3018429" y="1865975"/>
                  <a:pt x="3835020" y="1829581"/>
                  <a:pt x="3835020" y="1829581"/>
                </a:cubicBezTo>
              </a:path>
            </a:pathLst>
          </a:custGeom>
          <a:noFill/>
          <a:ln w="38100">
            <a:solidFill>
              <a:srgbClr val="7030A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60497" y="6323449"/>
            <a:ext cx="1863969" cy="369332"/>
          </a:xfrm>
          <a:prstGeom prst="rect">
            <a:avLst/>
          </a:prstGeom>
        </p:spPr>
        <p:txBody>
          <a:bodyPr wrap="square">
            <a:spAutoFit/>
          </a:bodyPr>
          <a:lstStyle/>
          <a:p>
            <a:pPr algn="ctr"/>
            <a:r>
              <a:rPr lang="en-US"/>
              <a:t>Universe </a:t>
            </a:r>
            <a:r>
              <a:rPr lang="en-US" dirty="0"/>
              <a:t>U</a:t>
            </a:r>
          </a:p>
        </p:txBody>
      </p:sp>
      <p:sp>
        <p:nvSpPr>
          <p:cNvPr id="34" name="Rectangle 33"/>
          <p:cNvSpPr/>
          <p:nvPr/>
        </p:nvSpPr>
        <p:spPr>
          <a:xfrm rot="20442145">
            <a:off x="2207024" y="2709366"/>
            <a:ext cx="762625" cy="546804"/>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u</a:t>
            </a:r>
            <a:r>
              <a:rPr lang="en-US" sz="3200" baseline="-25000">
                <a:solidFill>
                  <a:schemeClr val="tx1"/>
                </a:solidFill>
              </a:rPr>
              <a:t>1</a:t>
            </a:r>
            <a:endParaRPr lang="en-US" dirty="0">
              <a:solidFill>
                <a:schemeClr val="tx1"/>
              </a:solidFill>
            </a:endParaRPr>
          </a:p>
        </p:txBody>
      </p:sp>
      <p:sp>
        <p:nvSpPr>
          <p:cNvPr id="35" name="TextBox 34"/>
          <p:cNvSpPr txBox="1"/>
          <p:nvPr/>
        </p:nvSpPr>
        <p:spPr>
          <a:xfrm>
            <a:off x="4057527" y="1378011"/>
            <a:ext cx="2890655" cy="646331"/>
          </a:xfrm>
          <a:prstGeom prst="rect">
            <a:avLst/>
          </a:prstGeom>
          <a:noFill/>
        </p:spPr>
        <p:txBody>
          <a:bodyPr wrap="square" rtlCol="0">
            <a:spAutoFit/>
          </a:bodyPr>
          <a:lstStyle/>
          <a:p>
            <a:r>
              <a:rPr lang="en-US" dirty="0"/>
              <a:t>Choose a and b at random and form the function </a:t>
            </a:r>
            <a:r>
              <a:rPr lang="en-US" dirty="0" err="1"/>
              <a:t>h</a:t>
            </a:r>
            <a:r>
              <a:rPr lang="en-US" baseline="-25000" dirty="0" err="1"/>
              <a:t>a,b</a:t>
            </a:r>
            <a:endParaRPr lang="en-US" dirty="0"/>
          </a:p>
        </p:txBody>
      </p:sp>
      <p:sp>
        <p:nvSpPr>
          <p:cNvPr id="36" name="TextBox 35"/>
          <p:cNvSpPr txBox="1"/>
          <p:nvPr/>
        </p:nvSpPr>
        <p:spPr>
          <a:xfrm>
            <a:off x="5842940" y="2419643"/>
            <a:ext cx="3048036" cy="923330"/>
          </a:xfrm>
          <a:prstGeom prst="rect">
            <a:avLst/>
          </a:prstGeom>
          <a:noFill/>
        </p:spPr>
        <p:txBody>
          <a:bodyPr wrap="square" rtlCol="0">
            <a:spAutoFit/>
          </a:bodyPr>
          <a:lstStyle/>
          <a:p>
            <a:pPr algn="ctr"/>
            <a:r>
              <a:rPr lang="en-US" dirty="0">
                <a:solidFill>
                  <a:schemeClr val="accent4"/>
                </a:solidFill>
              </a:rPr>
              <a:t>We can store h in space O(log(M)) since we just need to store a and b.</a:t>
            </a:r>
          </a:p>
        </p:txBody>
      </p:sp>
      <p:sp>
        <p:nvSpPr>
          <p:cNvPr id="37" name="TextBox 36"/>
          <p:cNvSpPr txBox="1"/>
          <p:nvPr/>
        </p:nvSpPr>
        <p:spPr>
          <a:xfrm>
            <a:off x="7680280" y="3999136"/>
            <a:ext cx="1344253" cy="1477328"/>
          </a:xfrm>
          <a:prstGeom prst="rect">
            <a:avLst/>
          </a:prstGeom>
          <a:noFill/>
        </p:spPr>
        <p:txBody>
          <a:bodyPr wrap="square" rtlCol="0">
            <a:spAutoFit/>
          </a:bodyPr>
          <a:lstStyle/>
          <a:p>
            <a:pPr algn="r"/>
            <a:r>
              <a:rPr lang="en-US" dirty="0">
                <a:solidFill>
                  <a:srgbClr val="FF0000"/>
                </a:solidFill>
              </a:rPr>
              <a:t>Probably these buckets will be pretty balanced.</a:t>
            </a:r>
          </a:p>
        </p:txBody>
      </p:sp>
      <p:pic>
        <p:nvPicPr>
          <p:cNvPr id="29" name="Picture 2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3030" y="4514327"/>
            <a:ext cx="2874878" cy="2464181"/>
          </a:xfrm>
          <a:prstGeom prst="rect">
            <a:avLst/>
          </a:prstGeom>
        </p:spPr>
      </p:pic>
    </p:spTree>
    <p:extLst>
      <p:ext uri="{BB962C8B-B14F-4D97-AF65-F5344CB8AC3E}">
        <p14:creationId xmlns:p14="http://schemas.microsoft.com/office/powerpoint/2010/main" val="209020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49" presetClass="entr" presetSubtype="0" decel="10000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style.rotation</p:attrName>
                                        </p:attrNameLst>
                                      </p:cBhvr>
                                      <p:tavLst>
                                        <p:tav tm="0">
                                          <p:val>
                                            <p:fltVal val="360"/>
                                          </p:val>
                                        </p:tav>
                                        <p:tav tm="100000">
                                          <p:val>
                                            <p:fltVal val="0"/>
                                          </p:val>
                                        </p:tav>
                                      </p:tavLst>
                                    </p:anim>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6" grpId="0" animBg="1"/>
      <p:bldP spid="17" grpId="0" animBg="1"/>
      <p:bldP spid="18" grpId="0" animBg="1"/>
      <p:bldP spid="20" grpId="0" animBg="1"/>
      <p:bldP spid="24" grpId="0" animBg="1"/>
      <p:bldP spid="22" grpId="0"/>
      <p:bldP spid="34" grpId="0" animBg="1"/>
      <p:bldP spid="35" grpId="0"/>
      <p:bldP spid="36" grpId="0"/>
      <p:bldP spid="3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b="1" dirty="0"/>
              <a:t>Hash tables </a:t>
            </a:r>
            <a:r>
              <a:rPr lang="en-US" dirty="0"/>
              <a:t>are another sort of data structure that allows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solidFill>
                  <a:schemeClr val="accent5"/>
                </a:solidFill>
              </a:rPr>
              <a:t>.</a:t>
            </a:r>
          </a:p>
          <a:p>
            <a:pPr lvl="1"/>
            <a:r>
              <a:rPr lang="en-US" dirty="0">
                <a:solidFill>
                  <a:schemeClr val="accent4"/>
                </a:solidFill>
              </a:rPr>
              <a:t>like self-balancing binary trees</a:t>
            </a:r>
            <a:endParaRPr lang="en-US" sz="1500" dirty="0">
              <a:solidFill>
                <a:schemeClr val="accent4"/>
              </a:solidFill>
            </a:endParaRPr>
          </a:p>
          <a:p>
            <a:pPr lvl="1"/>
            <a:r>
              <a:rPr lang="en-US" dirty="0">
                <a:solidFill>
                  <a:schemeClr val="accent4"/>
                </a:solidFill>
              </a:rPr>
              <a:t>The difference is we can get better performance in expectation by using randomness. </a:t>
            </a:r>
          </a:p>
          <a:p>
            <a:endParaRPr lang="en-US" sz="1200" dirty="0">
              <a:solidFill>
                <a:schemeClr val="accent5"/>
              </a:solidFill>
            </a:endParaRPr>
          </a:p>
          <a:p>
            <a:r>
              <a:rPr lang="en-US" b="1" dirty="0"/>
              <a:t>Hash families </a:t>
            </a:r>
            <a:r>
              <a:rPr lang="en-US" dirty="0"/>
              <a:t>are the magic behind hash tables.</a:t>
            </a:r>
          </a:p>
          <a:p>
            <a:endParaRPr lang="en-US" sz="2400" dirty="0"/>
          </a:p>
          <a:p>
            <a:r>
              <a:rPr lang="en-US" b="1" dirty="0"/>
              <a:t>Universal hash families </a:t>
            </a:r>
            <a:r>
              <a:rPr lang="en-US" dirty="0"/>
              <a:t>are even more magic.</a:t>
            </a:r>
          </a:p>
        </p:txBody>
      </p:sp>
      <p:sp>
        <p:nvSpPr>
          <p:cNvPr id="4" name="Right Arrow 3"/>
          <p:cNvSpPr/>
          <p:nvPr/>
        </p:nvSpPr>
        <p:spPr>
          <a:xfrm rot="10498236">
            <a:off x="6583680" y="5882124"/>
            <a:ext cx="1153551" cy="576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962578" y="551418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Recap</a:t>
            </a:r>
          </a:p>
        </p:txBody>
      </p:sp>
    </p:spTree>
    <p:extLst>
      <p:ext uri="{BB962C8B-B14F-4D97-AF65-F5344CB8AC3E}">
        <p14:creationId xmlns:p14="http://schemas.microsoft.com/office/powerpoint/2010/main" val="1604617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p:cNvSpPr/>
          <p:nvPr/>
        </p:nvSpPr>
        <p:spPr>
          <a:xfrm>
            <a:off x="3882683" y="3094893"/>
            <a:ext cx="5008099" cy="3442090"/>
          </a:xfrm>
          <a:prstGeom prst="cloud">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Want O(1)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p>
        </p:txBody>
      </p:sp>
      <p:sp>
        <p:nvSpPr>
          <p:cNvPr id="3" name="Content Placeholder 2"/>
          <p:cNvSpPr>
            <a:spLocks noGrp="1"/>
          </p:cNvSpPr>
          <p:nvPr>
            <p:ph idx="1"/>
          </p:nvPr>
        </p:nvSpPr>
        <p:spPr/>
        <p:txBody>
          <a:bodyPr/>
          <a:lstStyle/>
          <a:p>
            <a:r>
              <a:rPr lang="en-US" dirty="0"/>
              <a:t>We are interesting in putting nodes with keys into a data structure that supports fast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t>.</a:t>
            </a:r>
          </a:p>
          <a:p>
            <a:endParaRPr lang="en-US" dirty="0"/>
          </a:p>
          <a:p>
            <a:r>
              <a:rPr lang="en-US" dirty="0">
                <a:solidFill>
                  <a:schemeClr val="accent4"/>
                </a:solidFill>
              </a:rPr>
              <a:t>INSERT</a:t>
            </a:r>
          </a:p>
          <a:p>
            <a:endParaRPr lang="en-US" dirty="0">
              <a:solidFill>
                <a:schemeClr val="accent4"/>
              </a:solidFill>
            </a:endParaRPr>
          </a:p>
          <a:p>
            <a:r>
              <a:rPr lang="en-US" dirty="0">
                <a:solidFill>
                  <a:schemeClr val="accent1"/>
                </a:solidFill>
              </a:rPr>
              <a:t>DELETE</a:t>
            </a:r>
          </a:p>
          <a:p>
            <a:endParaRPr lang="en-US" dirty="0">
              <a:solidFill>
                <a:schemeClr val="accent1"/>
              </a:solidFill>
            </a:endParaRPr>
          </a:p>
          <a:p>
            <a:r>
              <a:rPr lang="en-US" dirty="0">
                <a:solidFill>
                  <a:srgbClr val="FF0000"/>
                </a:solidFill>
              </a:rPr>
              <a:t>SEARCH</a:t>
            </a:r>
          </a:p>
        </p:txBody>
      </p:sp>
      <p:sp>
        <p:nvSpPr>
          <p:cNvPr id="4" name="Rectangle 3"/>
          <p:cNvSpPr/>
          <p:nvPr/>
        </p:nvSpPr>
        <p:spPr>
          <a:xfrm>
            <a:off x="5799750" y="3838959"/>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 name="TextBox 5"/>
          <p:cNvSpPr txBox="1"/>
          <p:nvPr/>
        </p:nvSpPr>
        <p:spPr>
          <a:xfrm>
            <a:off x="7216726" y="6176963"/>
            <a:ext cx="1674056" cy="369332"/>
          </a:xfrm>
          <a:prstGeom prst="rect">
            <a:avLst/>
          </a:prstGeom>
          <a:noFill/>
        </p:spPr>
        <p:txBody>
          <a:bodyPr wrap="square" rtlCol="0">
            <a:spAutoFit/>
          </a:bodyPr>
          <a:lstStyle/>
          <a:p>
            <a:r>
              <a:rPr lang="en-US" dirty="0"/>
              <a:t>data structure</a:t>
            </a:r>
          </a:p>
        </p:txBody>
      </p:sp>
      <p:sp>
        <p:nvSpPr>
          <p:cNvPr id="7" name="Rectangle 6"/>
          <p:cNvSpPr/>
          <p:nvPr/>
        </p:nvSpPr>
        <p:spPr>
          <a:xfrm rot="19973546">
            <a:off x="7157550" y="347967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8" name="Rectangle 7"/>
          <p:cNvSpPr/>
          <p:nvPr/>
        </p:nvSpPr>
        <p:spPr>
          <a:xfrm rot="792545">
            <a:off x="6762746" y="4670607"/>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rot="20600793">
            <a:off x="5362742" y="5007961"/>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52</a:t>
            </a:r>
            <a:endParaRPr lang="en-US" dirty="0">
              <a:solidFill>
                <a:schemeClr val="tx1"/>
              </a:solidFill>
            </a:endParaRPr>
          </a:p>
        </p:txBody>
      </p:sp>
      <p:sp>
        <p:nvSpPr>
          <p:cNvPr id="10" name="Rectangle 9"/>
          <p:cNvSpPr/>
          <p:nvPr/>
        </p:nvSpPr>
        <p:spPr>
          <a:xfrm>
            <a:off x="2111670" y="347967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2111670" y="4557524"/>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2" name="Rectangle 11"/>
          <p:cNvSpPr/>
          <p:nvPr/>
        </p:nvSpPr>
        <p:spPr>
          <a:xfrm>
            <a:off x="2199280" y="557926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52</a:t>
            </a:r>
            <a:endParaRPr lang="en-US" dirty="0">
              <a:solidFill>
                <a:schemeClr val="tx1"/>
              </a:solidFill>
            </a:endParaRPr>
          </a:p>
        </p:txBody>
      </p:sp>
      <p:grpSp>
        <p:nvGrpSpPr>
          <p:cNvPr id="15" name="Group 14"/>
          <p:cNvGrpSpPr/>
          <p:nvPr/>
        </p:nvGrpSpPr>
        <p:grpSpPr>
          <a:xfrm>
            <a:off x="4375953" y="5633742"/>
            <a:ext cx="1578540" cy="1092563"/>
            <a:chOff x="4375953" y="5633742"/>
            <a:chExt cx="1578540" cy="1092563"/>
          </a:xfrm>
        </p:grpSpPr>
        <p:sp>
          <p:nvSpPr>
            <p:cNvPr id="13" name="Triangle 12"/>
            <p:cNvSpPr/>
            <p:nvPr/>
          </p:nvSpPr>
          <p:spPr>
            <a:xfrm>
              <a:off x="5476191" y="5633742"/>
              <a:ext cx="478302" cy="912553"/>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375953" y="6356973"/>
              <a:ext cx="1339389" cy="369332"/>
            </a:xfrm>
            <a:prstGeom prst="rect">
              <a:avLst/>
            </a:prstGeom>
            <a:noFill/>
          </p:spPr>
          <p:txBody>
            <a:bodyPr wrap="square" rtlCol="0">
              <a:spAutoFit/>
            </a:bodyPr>
            <a:lstStyle/>
            <a:p>
              <a:r>
                <a:rPr lang="en-US" dirty="0">
                  <a:solidFill>
                    <a:srgbClr val="FF0000"/>
                  </a:solidFill>
                </a:rPr>
                <a:t>HERE IT IS</a:t>
              </a:r>
            </a:p>
          </p:txBody>
        </p:sp>
      </p:grpSp>
    </p:spTree>
    <p:extLst>
      <p:ext uri="{BB962C8B-B14F-4D97-AF65-F5344CB8AC3E}">
        <p14:creationId xmlns:p14="http://schemas.microsoft.com/office/powerpoint/2010/main" val="930310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195" y="104550"/>
            <a:ext cx="5038209" cy="1437501"/>
          </a:xfrm>
        </p:spPr>
        <p:txBody>
          <a:bodyPr>
            <a:normAutofit/>
          </a:bodyPr>
          <a:lstStyle/>
          <a:p>
            <a:r>
              <a:rPr lang="en-US"/>
              <a:t>We studied </a:t>
            </a:r>
            <a:br>
              <a:rPr lang="en-US"/>
            </a:br>
            <a:r>
              <a:rPr lang="en-US"/>
              <a:t>this game</a:t>
            </a:r>
            <a:endParaRPr lang="en-US"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42171" y="4500954"/>
            <a:ext cx="2874878" cy="2464181"/>
          </a:xfrm>
          <a:prstGeom prst="rect">
            <a:avLst/>
          </a:prstGeom>
        </p:spPr>
      </p:pic>
      <p:sp>
        <p:nvSpPr>
          <p:cNvPr id="5" name="Rectangle 4"/>
          <p:cNvSpPr/>
          <p:nvPr/>
        </p:nvSpPr>
        <p:spPr>
          <a:xfrm>
            <a:off x="430048" y="3666121"/>
            <a:ext cx="727270" cy="60110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sp>
        <p:nvSpPr>
          <p:cNvPr id="6" name="Rectangle 5"/>
          <p:cNvSpPr/>
          <p:nvPr/>
        </p:nvSpPr>
        <p:spPr>
          <a:xfrm>
            <a:off x="1314274" y="3682569"/>
            <a:ext cx="681268" cy="59434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7" name="Rectangle 6"/>
          <p:cNvSpPr/>
          <p:nvPr/>
        </p:nvSpPr>
        <p:spPr>
          <a:xfrm>
            <a:off x="2160498" y="3663362"/>
            <a:ext cx="665268" cy="606617"/>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sp>
        <p:nvSpPr>
          <p:cNvPr id="8" name="Rectangle 7"/>
          <p:cNvSpPr/>
          <p:nvPr/>
        </p:nvSpPr>
        <p:spPr>
          <a:xfrm>
            <a:off x="2949705" y="3663362"/>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mc:AlternateContent xmlns:mc="http://schemas.openxmlformats.org/markup-compatibility/2006" xmlns:a14="http://schemas.microsoft.com/office/drawing/2010/main">
        <mc:Choice Requires="a14">
          <p:sp>
            <p:nvSpPr>
              <p:cNvPr id="9" name="TextBox 8"/>
              <p:cNvSpPr txBox="1"/>
              <p:nvPr/>
            </p:nvSpPr>
            <p:spPr>
              <a:xfrm>
                <a:off x="60715" y="1839357"/>
                <a:ext cx="5269205" cy="1569660"/>
              </a:xfrm>
              <a:prstGeom prst="rect">
                <a:avLst/>
              </a:prstGeom>
              <a:noFill/>
            </p:spPr>
            <p:txBody>
              <a:bodyPr wrap="square" rtlCol="0">
                <a:spAutoFit/>
              </a:bodyPr>
              <a:lstStyle/>
              <a:p>
                <a:pPr marL="514350" indent="-514350">
                  <a:buAutoNum type="arabicPeriod"/>
                </a:pPr>
                <a:r>
                  <a:rPr lang="en-US" sz="2400" dirty="0">
                    <a:solidFill>
                      <a:schemeClr val="tx1"/>
                    </a:solidFill>
                  </a:rPr>
                  <a:t>An adversary chooses any n items </a:t>
                </a:r>
                <a14:m>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1</m:t>
                        </m:r>
                      </m:sub>
                    </m:sSub>
                    <m:r>
                      <a:rPr lang="en-US" sz="2400" b="0" i="1" smtClean="0">
                        <a:solidFill>
                          <a:schemeClr val="tx1"/>
                        </a:solidFill>
                        <a:latin typeface="Cambria Math"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2</m:t>
                        </m:r>
                      </m:sub>
                    </m:sSub>
                    <m:r>
                      <a:rPr lang="en-US" sz="2400" b="0" i="1" smtClean="0">
                        <a:solidFill>
                          <a:schemeClr val="tx1"/>
                        </a:solidFill>
                        <a:latin typeface="Cambria Math" charset="0"/>
                      </a:rPr>
                      <m:t>,…, </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charset="0"/>
                          </a:rPr>
                          <m:t>𝑢</m:t>
                        </m:r>
                      </m:e>
                      <m:sub>
                        <m:r>
                          <a:rPr lang="en-US" sz="2400" b="0" i="1" smtClean="0">
                            <a:solidFill>
                              <a:schemeClr val="tx1"/>
                            </a:solidFill>
                            <a:latin typeface="Cambria Math" charset="0"/>
                          </a:rPr>
                          <m:t>𝑛</m:t>
                        </m:r>
                      </m:sub>
                    </m:sSub>
                    <m:r>
                      <a:rPr lang="en-US" sz="2400" b="0" i="1" smtClean="0">
                        <a:solidFill>
                          <a:schemeClr val="tx1"/>
                        </a:solidFill>
                        <a:latin typeface="Cambria Math" charset="0"/>
                      </a:rPr>
                      <m:t>∈</m:t>
                    </m:r>
                    <m:r>
                      <a:rPr lang="en-US" sz="2400" b="0" i="1" smtClean="0">
                        <a:solidFill>
                          <a:schemeClr val="tx1"/>
                        </a:solidFill>
                        <a:latin typeface="Cambria Math" charset="0"/>
                      </a:rPr>
                      <m:t>𝑈</m:t>
                    </m:r>
                    <m:r>
                      <a:rPr lang="en-US" sz="2400" b="0" i="1" smtClean="0">
                        <a:solidFill>
                          <a:schemeClr val="tx1"/>
                        </a:solidFill>
                        <a:latin typeface="Cambria Math" charset="0"/>
                      </a:rPr>
                      <m:t>, </m:t>
                    </m:r>
                  </m:oMath>
                </a14:m>
                <a:r>
                  <a:rPr lang="en-US" sz="2400" dirty="0">
                    <a:solidFill>
                      <a:schemeClr val="tx1"/>
                    </a:solidFill>
                  </a:rPr>
                  <a:t>and any sequence of L INSERT/DELETE/SEARCH operations on those items.</a:t>
                </a:r>
              </a:p>
            </p:txBody>
          </p:sp>
        </mc:Choice>
        <mc:Fallback xmlns="">
          <p:sp>
            <p:nvSpPr>
              <p:cNvPr id="9" name="TextBox 8"/>
              <p:cNvSpPr txBox="1">
                <a:spLocks noRot="1" noChangeAspect="1" noMove="1" noResize="1" noEditPoints="1" noAdjustHandles="1" noChangeArrowheads="1" noChangeShapeType="1" noTextEdit="1"/>
              </p:cNvSpPr>
              <p:nvPr/>
            </p:nvSpPr>
            <p:spPr>
              <a:xfrm>
                <a:off x="60715" y="1839357"/>
                <a:ext cx="5269205" cy="1569660"/>
              </a:xfrm>
              <a:prstGeom prst="rect">
                <a:avLst/>
              </a:prstGeom>
              <a:blipFill>
                <a:blip r:embed="rId3"/>
                <a:stretch>
                  <a:fillRect l="-1442" t="-3226" r="-1683" b="-8065"/>
                </a:stretch>
              </a:blipFill>
            </p:spPr>
            <p:txBody>
              <a:bodyPr/>
              <a:lstStyle/>
              <a:p>
                <a:r>
                  <a:rPr lang="en-US">
                    <a:noFill/>
                  </a:rPr>
                  <a:t> </a:t>
                </a:r>
              </a:p>
            </p:txBody>
          </p:sp>
        </mc:Fallback>
      </mc:AlternateContent>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72904" y="1784937"/>
            <a:ext cx="1686025" cy="1052457"/>
          </a:xfrm>
          <a:prstGeom prst="rect">
            <a:avLst/>
          </a:prstGeom>
        </p:spPr>
      </p:pic>
      <p:pic>
        <p:nvPicPr>
          <p:cNvPr id="12" name="Picture 11"/>
          <p:cNvPicPr>
            <a:picLocks noChangeAspect="1"/>
          </p:cNvPicPr>
          <p:nvPr/>
        </p:nvPicPr>
        <p:blipFill>
          <a:blip r:embed="rId5"/>
          <a:stretch>
            <a:fillRect/>
          </a:stretch>
        </p:blipFill>
        <p:spPr>
          <a:xfrm flipH="1">
            <a:off x="7364322" y="1542052"/>
            <a:ext cx="1529864" cy="231976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872251" y="341723"/>
                <a:ext cx="4021935" cy="1200329"/>
              </a:xfrm>
              <a:prstGeom prst="rect">
                <a:avLst/>
              </a:prstGeom>
              <a:noFill/>
            </p:spPr>
            <p:txBody>
              <a:bodyPr wrap="square" rtlCol="0">
                <a:spAutoFit/>
              </a:bodyPr>
              <a:lstStyle/>
              <a:p>
                <a:pPr marL="457200" indent="-457200">
                  <a:buFont typeface="+mj-lt"/>
                  <a:buAutoNum type="arabicPeriod" startAt="2"/>
                </a:pPr>
                <a:r>
                  <a:rPr lang="en-US" sz="2400" dirty="0">
                    <a:solidFill>
                      <a:schemeClr val="tx1"/>
                    </a:solidFill>
                  </a:rPr>
                  <a:t>You, the algorithm, chooses a </a:t>
                </a:r>
                <a:r>
                  <a:rPr lang="en-US" sz="2400" b="1" dirty="0">
                    <a:solidFill>
                      <a:schemeClr val="tx1"/>
                    </a:solidFill>
                  </a:rPr>
                  <a:t>random</a:t>
                </a:r>
                <a:r>
                  <a:rPr lang="en-US" sz="2400" dirty="0">
                    <a:solidFill>
                      <a:schemeClr val="tx1"/>
                    </a:solidFill>
                  </a:rPr>
                  <a:t> hash function </a:t>
                </a:r>
                <a14:m>
                  <m:oMath xmlns:m="http://schemas.openxmlformats.org/officeDocument/2006/math">
                    <m:r>
                      <a:rPr lang="en-US" sz="2400" b="0" i="1" smtClean="0">
                        <a:solidFill>
                          <a:schemeClr val="tx1"/>
                        </a:solidFill>
                        <a:latin typeface="Cambria Math" charset="0"/>
                      </a:rPr>
                      <m:t>h</m:t>
                    </m:r>
                    <m:r>
                      <a:rPr lang="en-US" sz="2400" b="0" i="1" smtClean="0">
                        <a:solidFill>
                          <a:schemeClr val="tx1"/>
                        </a:solidFill>
                        <a:latin typeface="Cambria Math" charset="0"/>
                      </a:rPr>
                      <m:t>:</m:t>
                    </m:r>
                    <m:r>
                      <a:rPr lang="en-US" sz="2400" b="0" i="1" smtClean="0">
                        <a:solidFill>
                          <a:schemeClr val="tx1"/>
                        </a:solidFill>
                        <a:latin typeface="Cambria Math" charset="0"/>
                      </a:rPr>
                      <m:t>𝑈</m:t>
                    </m:r>
                    <m:r>
                      <a:rPr lang="en-US" sz="2400" b="0" i="1" smtClean="0">
                        <a:solidFill>
                          <a:schemeClr val="tx1"/>
                        </a:solidFill>
                        <a:latin typeface="Cambria Math" charset="0"/>
                      </a:rPr>
                      <m:t>→</m:t>
                    </m:r>
                    <m:r>
                      <m:rPr>
                        <m:lit/>
                      </m:rPr>
                      <a:rPr lang="en-US" sz="2400" b="0" i="1" smtClean="0">
                        <a:solidFill>
                          <a:schemeClr val="tx1"/>
                        </a:solidFill>
                        <a:latin typeface="Cambria Math" charset="0"/>
                      </a:rPr>
                      <m:t>{</m:t>
                    </m:r>
                    <m:r>
                      <a:rPr lang="en-US" sz="2400" b="0" i="1" smtClean="0">
                        <a:solidFill>
                          <a:schemeClr val="tx1"/>
                        </a:solidFill>
                        <a:latin typeface="Cambria Math" charset="0"/>
                      </a:rPr>
                      <m:t>1,…,</m:t>
                    </m:r>
                    <m:r>
                      <a:rPr lang="en-US" sz="2400" b="0" i="1" smtClean="0">
                        <a:solidFill>
                          <a:schemeClr val="tx1"/>
                        </a:solidFill>
                        <a:latin typeface="Cambria Math" charset="0"/>
                      </a:rPr>
                      <m:t>𝑛</m:t>
                    </m:r>
                    <m:r>
                      <m:rPr>
                        <m:lit/>
                      </m:rPr>
                      <a:rPr lang="en-US" sz="2400" b="0" i="1" smtClean="0">
                        <a:solidFill>
                          <a:schemeClr val="tx1"/>
                        </a:solidFill>
                        <a:latin typeface="Cambria Math" charset="0"/>
                      </a:rPr>
                      <m:t>}</m:t>
                    </m:r>
                  </m:oMath>
                </a14:m>
                <a:r>
                  <a:rPr lang="en-US" sz="2400" dirty="0">
                    <a:solidFill>
                      <a:schemeClr val="tx1"/>
                    </a:solidFill>
                  </a:rPr>
                  <a:t>.</a:t>
                </a:r>
              </a:p>
            </p:txBody>
          </p:sp>
        </mc:Choice>
        <mc:Fallback xmlns="">
          <p:sp>
            <p:nvSpPr>
              <p:cNvPr id="13" name="TextBox 12"/>
              <p:cNvSpPr txBox="1">
                <a:spLocks noRot="1" noChangeAspect="1" noMove="1" noResize="1" noEditPoints="1" noAdjustHandles="1" noChangeArrowheads="1" noChangeShapeType="1" noTextEdit="1"/>
              </p:cNvSpPr>
              <p:nvPr/>
            </p:nvSpPr>
            <p:spPr>
              <a:xfrm>
                <a:off x="4872251" y="341723"/>
                <a:ext cx="4021935" cy="1200329"/>
              </a:xfrm>
              <a:prstGeom prst="rect">
                <a:avLst/>
              </a:prstGeom>
              <a:blipFill>
                <a:blip r:embed="rId6"/>
                <a:stretch>
                  <a:fillRect l="-2532" t="-4211" b="-10526"/>
                </a:stretch>
              </a:blipFill>
            </p:spPr>
            <p:txBody>
              <a:bodyPr/>
              <a:lstStyle/>
              <a:p>
                <a:r>
                  <a:rPr lang="en-US">
                    <a:noFill/>
                  </a:rPr>
                  <a:t> </a:t>
                </a:r>
              </a:p>
            </p:txBody>
          </p:sp>
        </mc:Fallback>
      </mc:AlternateContent>
      <p:sp>
        <p:nvSpPr>
          <p:cNvPr id="15" name="TextBox 14"/>
          <p:cNvSpPr txBox="1"/>
          <p:nvPr/>
        </p:nvSpPr>
        <p:spPr>
          <a:xfrm>
            <a:off x="4872251" y="3371841"/>
            <a:ext cx="4021935" cy="461665"/>
          </a:xfrm>
          <a:prstGeom prst="rect">
            <a:avLst/>
          </a:prstGeom>
          <a:noFill/>
        </p:spPr>
        <p:txBody>
          <a:bodyPr wrap="square" rtlCol="0">
            <a:spAutoFit/>
          </a:bodyPr>
          <a:lstStyle/>
          <a:p>
            <a:pPr marL="457200" indent="-457200">
              <a:buFont typeface="+mj-lt"/>
              <a:buAutoNum type="arabicPeriod" startAt="3"/>
            </a:pPr>
            <a:r>
              <a:rPr lang="en-US" sz="2400" b="1" dirty="0"/>
              <a:t>HASH IT OUT</a:t>
            </a:r>
          </a:p>
        </p:txBody>
      </p:sp>
      <p:sp>
        <p:nvSpPr>
          <p:cNvPr id="17" name="TextBox 16"/>
          <p:cNvSpPr txBox="1"/>
          <p:nvPr/>
        </p:nvSpPr>
        <p:spPr>
          <a:xfrm>
            <a:off x="5291366" y="4088974"/>
            <a:ext cx="464024" cy="369332"/>
          </a:xfrm>
          <a:prstGeom prst="rect">
            <a:avLst/>
          </a:prstGeom>
          <a:noFill/>
        </p:spPr>
        <p:txBody>
          <a:bodyPr wrap="square" rtlCol="0">
            <a:spAutoFit/>
          </a:bodyPr>
          <a:lstStyle/>
          <a:p>
            <a:r>
              <a:rPr lang="en-US" dirty="0"/>
              <a:t>1</a:t>
            </a:r>
          </a:p>
        </p:txBody>
      </p:sp>
      <p:sp>
        <p:nvSpPr>
          <p:cNvPr id="18" name="TextBox 17"/>
          <p:cNvSpPr txBox="1"/>
          <p:nvPr/>
        </p:nvSpPr>
        <p:spPr>
          <a:xfrm>
            <a:off x="5291366" y="4634871"/>
            <a:ext cx="464024" cy="369332"/>
          </a:xfrm>
          <a:prstGeom prst="rect">
            <a:avLst/>
          </a:prstGeom>
          <a:noFill/>
        </p:spPr>
        <p:txBody>
          <a:bodyPr wrap="square" rtlCol="0">
            <a:spAutoFit/>
          </a:bodyPr>
          <a:lstStyle/>
          <a:p>
            <a:r>
              <a:rPr lang="en-US" dirty="0"/>
              <a:t>2</a:t>
            </a:r>
          </a:p>
        </p:txBody>
      </p:sp>
      <p:sp>
        <p:nvSpPr>
          <p:cNvPr id="19" name="TextBox 18"/>
          <p:cNvSpPr txBox="1"/>
          <p:nvPr/>
        </p:nvSpPr>
        <p:spPr>
          <a:xfrm>
            <a:off x="5291366" y="5200092"/>
            <a:ext cx="464024" cy="369332"/>
          </a:xfrm>
          <a:prstGeom prst="rect">
            <a:avLst/>
          </a:prstGeom>
          <a:noFill/>
        </p:spPr>
        <p:txBody>
          <a:bodyPr wrap="square" rtlCol="0">
            <a:spAutoFit/>
          </a:bodyPr>
          <a:lstStyle/>
          <a:p>
            <a:r>
              <a:rPr lang="en-US" dirty="0"/>
              <a:t>3</a:t>
            </a:r>
          </a:p>
        </p:txBody>
      </p:sp>
      <p:sp>
        <p:nvSpPr>
          <p:cNvPr id="20" name="TextBox 19"/>
          <p:cNvSpPr txBox="1"/>
          <p:nvPr/>
        </p:nvSpPr>
        <p:spPr>
          <a:xfrm>
            <a:off x="5291366" y="6317877"/>
            <a:ext cx="464024" cy="369332"/>
          </a:xfrm>
          <a:prstGeom prst="rect">
            <a:avLst/>
          </a:prstGeom>
          <a:noFill/>
        </p:spPr>
        <p:txBody>
          <a:bodyPr wrap="square" rtlCol="0">
            <a:spAutoFit/>
          </a:bodyPr>
          <a:lstStyle/>
          <a:p>
            <a:r>
              <a:rPr lang="en-US" dirty="0"/>
              <a:t>n</a:t>
            </a:r>
          </a:p>
        </p:txBody>
      </p:sp>
      <p:cxnSp>
        <p:nvCxnSpPr>
          <p:cNvPr id="21" name="Straight Arrow Connector 20"/>
          <p:cNvCxnSpPr/>
          <p:nvPr/>
        </p:nvCxnSpPr>
        <p:spPr>
          <a:xfrm>
            <a:off x="5895833" y="4322241"/>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115895" y="6491170"/>
            <a:ext cx="494308" cy="5721"/>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895833" y="541633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895833" y="6508157"/>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469039" y="5173128"/>
            <a:ext cx="661821" cy="496872"/>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13</a:t>
            </a:r>
            <a:endParaRPr lang="en-US" dirty="0">
              <a:solidFill>
                <a:schemeClr val="tx1"/>
              </a:solidFill>
            </a:endParaRPr>
          </a:p>
        </p:txBody>
      </p:sp>
      <p:cxnSp>
        <p:nvCxnSpPr>
          <p:cNvPr id="26" name="Straight Arrow Connector 25"/>
          <p:cNvCxnSpPr/>
          <p:nvPr/>
        </p:nvCxnSpPr>
        <p:spPr>
          <a:xfrm>
            <a:off x="7130860" y="5416337"/>
            <a:ext cx="494308"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492999" y="4539687"/>
            <a:ext cx="613899" cy="52755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22</a:t>
            </a:r>
            <a:endParaRPr lang="en-US" dirty="0">
              <a:solidFill>
                <a:schemeClr val="tx1"/>
              </a:solidFill>
            </a:endParaRPr>
          </a:p>
        </p:txBody>
      </p:sp>
      <p:sp>
        <p:nvSpPr>
          <p:cNvPr id="29" name="Rectangle 28"/>
          <p:cNvSpPr/>
          <p:nvPr/>
        </p:nvSpPr>
        <p:spPr>
          <a:xfrm>
            <a:off x="6493000" y="6277426"/>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92</a:t>
            </a:r>
            <a:endParaRPr lang="en-US" dirty="0">
              <a:solidFill>
                <a:schemeClr val="tx1"/>
              </a:solidFill>
            </a:endParaRPr>
          </a:p>
        </p:txBody>
      </p:sp>
      <p:sp>
        <p:nvSpPr>
          <p:cNvPr id="30" name="TextBox 29"/>
          <p:cNvSpPr txBox="1"/>
          <p:nvPr/>
        </p:nvSpPr>
        <p:spPr>
          <a:xfrm rot="5400000">
            <a:off x="5225426" y="5895964"/>
            <a:ext cx="578320" cy="369332"/>
          </a:xfrm>
          <a:prstGeom prst="rect">
            <a:avLst/>
          </a:prstGeom>
          <a:noFill/>
        </p:spPr>
        <p:txBody>
          <a:bodyPr wrap="square" rtlCol="0">
            <a:spAutoFit/>
          </a:bodyPr>
          <a:lstStyle/>
          <a:p>
            <a:r>
              <a:rPr lang="mr-IN"/>
              <a:t>…</a:t>
            </a:r>
            <a:endParaRPr lang="en-US" dirty="0"/>
          </a:p>
        </p:txBody>
      </p:sp>
      <p:cxnSp>
        <p:nvCxnSpPr>
          <p:cNvPr id="31" name="Straight Arrow Connector 30"/>
          <p:cNvCxnSpPr/>
          <p:nvPr/>
        </p:nvCxnSpPr>
        <p:spPr>
          <a:xfrm flipV="1">
            <a:off x="7130860" y="4833045"/>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919793" y="4847680"/>
            <a:ext cx="573206" cy="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469039" y="3981599"/>
            <a:ext cx="609806" cy="48701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43</a:t>
            </a:r>
            <a:endParaRPr lang="en-US" dirty="0">
              <a:solidFill>
                <a:schemeClr val="tx1"/>
              </a:solidFill>
            </a:endParaRPr>
          </a:p>
        </p:txBody>
      </p:sp>
      <p:cxnSp>
        <p:nvCxnSpPr>
          <p:cNvPr id="37" name="Straight Arrow Connector 36"/>
          <p:cNvCxnSpPr/>
          <p:nvPr/>
        </p:nvCxnSpPr>
        <p:spPr>
          <a:xfrm flipV="1">
            <a:off x="7064432" y="4207790"/>
            <a:ext cx="501036" cy="14635"/>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806397" y="3663361"/>
            <a:ext cx="719857" cy="59434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sp>
        <p:nvSpPr>
          <p:cNvPr id="41" name="Rectangle 40"/>
          <p:cNvSpPr/>
          <p:nvPr/>
        </p:nvSpPr>
        <p:spPr>
          <a:xfrm>
            <a:off x="7576435" y="6244863"/>
            <a:ext cx="554787" cy="493568"/>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7</a:t>
            </a:r>
            <a:endParaRPr lang="en-US" dirty="0">
              <a:solidFill>
                <a:schemeClr val="tx1"/>
              </a:solidFill>
            </a:endParaRPr>
          </a:p>
        </p:txBody>
      </p:sp>
      <p:cxnSp>
        <p:nvCxnSpPr>
          <p:cNvPr id="42" name="Straight Arrow Connector 41"/>
          <p:cNvCxnSpPr>
            <a:stCxn id="29" idx="3"/>
          </p:cNvCxnSpPr>
          <p:nvPr/>
        </p:nvCxnSpPr>
        <p:spPr>
          <a:xfrm>
            <a:off x="7102806" y="6520934"/>
            <a:ext cx="473629" cy="1320"/>
          </a:xfrm>
          <a:prstGeom prst="straightConnector1">
            <a:avLst/>
          </a:prstGeom>
          <a:ln w="38100">
            <a:tailEnd type="arrow" w="lg" len="lg"/>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5575611" y="4013908"/>
            <a:ext cx="548043" cy="2760848"/>
            <a:chOff x="5336275" y="3684896"/>
            <a:chExt cx="548043" cy="2866025"/>
          </a:xfrm>
        </p:grpSpPr>
        <p:sp>
          <p:nvSpPr>
            <p:cNvPr id="45" name="Rectangle 44"/>
            <p:cNvSpPr/>
            <p:nvPr/>
          </p:nvSpPr>
          <p:spPr>
            <a:xfrm>
              <a:off x="5336275" y="368489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336275" y="425810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337128" y="483130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338408" y="5404511"/>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337128" y="5977716"/>
              <a:ext cx="545910" cy="57320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p:cNvSpPr/>
          <p:nvPr/>
        </p:nvSpPr>
        <p:spPr>
          <a:xfrm>
            <a:off x="2628339" y="5559807"/>
            <a:ext cx="2639065" cy="217847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a:p>
            <a:pPr algn="ctr"/>
            <a:endParaRPr lang="en-US" sz="1050" dirty="0"/>
          </a:p>
          <a:p>
            <a:pPr algn="ctr"/>
            <a:endParaRPr lang="en-US" sz="1050" dirty="0"/>
          </a:p>
        </p:txBody>
      </p:sp>
      <p:sp>
        <p:nvSpPr>
          <p:cNvPr id="57" name="Rectangle 56"/>
          <p:cNvSpPr/>
          <p:nvPr/>
        </p:nvSpPr>
        <p:spPr>
          <a:xfrm rot="20891291">
            <a:off x="3612087" y="6369976"/>
            <a:ext cx="419874" cy="31923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i</a:t>
            </a:r>
            <a:endParaRPr lang="en-US" sz="1050" dirty="0">
              <a:solidFill>
                <a:schemeClr val="tx1"/>
              </a:solidFill>
            </a:endParaRPr>
          </a:p>
        </p:txBody>
      </p:sp>
      <p:sp>
        <p:nvSpPr>
          <p:cNvPr id="58" name="Rectangle 57"/>
          <p:cNvSpPr/>
          <p:nvPr/>
        </p:nvSpPr>
        <p:spPr>
          <a:xfrm rot="1067239">
            <a:off x="4094952" y="5746207"/>
            <a:ext cx="351925" cy="41360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j</a:t>
            </a:r>
            <a:endParaRPr lang="en-US" sz="1050" dirty="0">
              <a:solidFill>
                <a:schemeClr val="tx1"/>
              </a:solidFill>
            </a:endParaRPr>
          </a:p>
        </p:txBody>
      </p:sp>
      <p:sp>
        <p:nvSpPr>
          <p:cNvPr id="59" name="Rectangle 58"/>
          <p:cNvSpPr/>
          <p:nvPr/>
        </p:nvSpPr>
        <p:spPr>
          <a:xfrm rot="19504244">
            <a:off x="2938707" y="6108806"/>
            <a:ext cx="476562" cy="41444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u</a:t>
            </a:r>
            <a:r>
              <a:rPr lang="en-US" sz="1600" baseline="-25000" dirty="0" err="1">
                <a:solidFill>
                  <a:schemeClr val="tx1"/>
                </a:solidFill>
              </a:rPr>
              <a:t>k</a:t>
            </a:r>
            <a:endParaRPr lang="en-US" sz="1050" dirty="0">
              <a:solidFill>
                <a:schemeClr val="tx1"/>
              </a:solidFill>
            </a:endParaRPr>
          </a:p>
        </p:txBody>
      </p:sp>
      <p:sp>
        <p:nvSpPr>
          <p:cNvPr id="3" name="TextBox 2"/>
          <p:cNvSpPr txBox="1"/>
          <p:nvPr/>
        </p:nvSpPr>
        <p:spPr>
          <a:xfrm>
            <a:off x="1314273" y="4458306"/>
            <a:ext cx="3557977" cy="923330"/>
          </a:xfrm>
          <a:prstGeom prst="rect">
            <a:avLst/>
          </a:prstGeom>
          <a:noFill/>
        </p:spPr>
        <p:txBody>
          <a:bodyPr wrap="square" rtlCol="0">
            <a:spAutoFit/>
          </a:bodyPr>
          <a:lstStyle/>
          <a:p>
            <a:r>
              <a:rPr lang="en-US">
                <a:solidFill>
                  <a:srgbClr val="FF0000"/>
                </a:solidFill>
              </a:rPr>
              <a:t>INSERT 13, INSERT 22, INSERT 43, INSERT 92, INSERT 7, SEARCH 43, DELETE 92, SEARCH 7, INSERT 92</a:t>
            </a:r>
          </a:p>
        </p:txBody>
      </p:sp>
    </p:spTree>
    <p:extLst>
      <p:ext uri="{BB962C8B-B14F-4D97-AF65-F5344CB8AC3E}">
        <p14:creationId xmlns:p14="http://schemas.microsoft.com/office/powerpoint/2010/main" val="19253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1" nodeType="withEffect">
                                  <p:stCondLst>
                                    <p:cond delay="0"/>
                                  </p:stCondLst>
                                  <p:childTnLst>
                                    <p:set>
                                      <p:cBhvr>
                                        <p:cTn id="27" dur="1" fill="hold">
                                          <p:stCondLst>
                                            <p:cond delay="0"/>
                                          </p:stCondLst>
                                        </p:cTn>
                                        <p:tgtEl>
                                          <p:spTgt spid="5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49" presetClass="entr" presetSubtype="0" decel="10000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fltVal val="0"/>
                                          </p:val>
                                        </p:tav>
                                        <p:tav tm="100000">
                                          <p:val>
                                            <p:strVal val="#ppt_h"/>
                                          </p:val>
                                        </p:tav>
                                      </p:tavLst>
                                    </p:anim>
                                    <p:anim calcmode="lin" valueType="num">
                                      <p:cBhvr>
                                        <p:cTn id="48" dur="500" fill="hold"/>
                                        <p:tgtEl>
                                          <p:spTgt spid="10"/>
                                        </p:tgtEl>
                                        <p:attrNameLst>
                                          <p:attrName>style.rotation</p:attrName>
                                        </p:attrNameLst>
                                      </p:cBhvr>
                                      <p:tavLst>
                                        <p:tav tm="0">
                                          <p:val>
                                            <p:fltVal val="360"/>
                                          </p:val>
                                        </p:tav>
                                        <p:tav tm="100000">
                                          <p:val>
                                            <p:fltVal val="0"/>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dissolve">
                                      <p:cBhvr>
                                        <p:cTn id="88" dur="500"/>
                                        <p:tgtEl>
                                          <p:spTgt spid="25"/>
                                        </p:tgtEl>
                                      </p:cBhvr>
                                    </p:animEffect>
                                  </p:childTnLst>
                                </p:cTn>
                              </p:par>
                              <p:par>
                                <p:cTn id="89" presetID="9" presetClass="entr" presetSubtype="0"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dissolve">
                                      <p:cBhvr>
                                        <p:cTn id="91" dur="500"/>
                                        <p:tgtEl>
                                          <p:spTgt spid="26"/>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dissolve">
                                      <p:cBhvr>
                                        <p:cTn id="94" dur="500"/>
                                        <p:tgtEl>
                                          <p:spTgt spid="27"/>
                                        </p:tgtEl>
                                      </p:cBhvr>
                                    </p:animEffect>
                                  </p:childTnLst>
                                </p:cTn>
                              </p:par>
                              <p:par>
                                <p:cTn id="95" presetID="9"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dissolve">
                                      <p:cBhvr>
                                        <p:cTn id="97" dur="500"/>
                                        <p:tgtEl>
                                          <p:spTgt spid="31"/>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dissolve">
                                      <p:cBhvr>
                                        <p:cTn id="100" dur="500"/>
                                        <p:tgtEl>
                                          <p:spTgt spid="36"/>
                                        </p:tgtEl>
                                      </p:cBhvr>
                                    </p:animEffect>
                                  </p:childTnLst>
                                </p:cTn>
                              </p:par>
                              <p:par>
                                <p:cTn id="101" presetID="9" presetClass="entr" presetSubtype="0" fill="hold"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dissolve">
                                      <p:cBhvr>
                                        <p:cTn id="103" dur="500"/>
                                        <p:tgtEl>
                                          <p:spTgt spid="37"/>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dissolve">
                                      <p:cBhvr>
                                        <p:cTn id="109" dur="500"/>
                                        <p:tgtEl>
                                          <p:spTgt spid="42"/>
                                        </p:tgtEl>
                                      </p:cBhvr>
                                    </p:animEffect>
                                  </p:childTnLst>
                                </p:cTn>
                              </p:par>
                              <p:par>
                                <p:cTn id="110" presetID="9" presetClass="entr" presetSubtype="0" fill="hold" nodeType="with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dissolve">
                                      <p:cBhvr>
                                        <p:cTn id="112" dur="500"/>
                                        <p:tgtEl>
                                          <p:spTgt spid="2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dissolve">
                                      <p:cBhvr>
                                        <p:cTn id="1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3" grpId="0"/>
      <p:bldP spid="15" grpId="0"/>
      <p:bldP spid="17" grpId="0"/>
      <p:bldP spid="18" grpId="0"/>
      <p:bldP spid="19" grpId="0"/>
      <p:bldP spid="20" grpId="0"/>
      <p:bldP spid="25" grpId="0" animBg="1"/>
      <p:bldP spid="27" grpId="0" animBg="1"/>
      <p:bldP spid="29" grpId="0" animBg="1"/>
      <p:bldP spid="30" grpId="0"/>
      <p:bldP spid="36" grpId="0" animBg="1"/>
      <p:bldP spid="40" grpId="0" animBg="1"/>
      <p:bldP spid="41" grpId="0" animBg="1"/>
      <p:bldP spid="56" grpId="0" animBg="1"/>
      <p:bldP spid="56" grpId="1" animBg="1"/>
      <p:bldP spid="57" grpId="0" animBg="1"/>
      <p:bldP spid="58" grpId="0" animBg="1"/>
      <p:bldP spid="59"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Uniformly random </a:t>
            </a:r>
            <a:r>
              <a:rPr lang="en-US"/>
              <a:t>h was </a:t>
            </a:r>
            <a:r>
              <a:rPr lang="en-US" dirty="0"/>
              <a:t>good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90689"/>
                <a:ext cx="7516544" cy="4351338"/>
              </a:xfrm>
            </p:spPr>
            <p:txBody>
              <a:bodyPr/>
              <a:lstStyle/>
              <a:p>
                <a:r>
                  <a:rPr lang="en-US" dirty="0"/>
                  <a:t>If we choose h uniformly at random,</a:t>
                </a:r>
              </a:p>
              <a:p>
                <a:pPr marL="457200" lvl="1" indent="0">
                  <a:buNone/>
                </a:pPr>
                <a14:m>
                  <m:oMathPara xmlns:m="http://schemas.openxmlformats.org/officeDocument/2006/math">
                    <m:oMathParaPr>
                      <m:jc m:val="centerGroup"/>
                    </m:oMathParaPr>
                    <m:oMath xmlns:m="http://schemas.openxmlformats.org/officeDocument/2006/math">
                      <m:r>
                        <m:rPr>
                          <m:sty m:val="p"/>
                        </m:rPr>
                        <a:rPr lang="en-US" smtClean="0">
                          <a:solidFill>
                            <a:srgbClr val="FF0000"/>
                          </a:solidFill>
                          <a:latin typeface="Cambria Math" charset="0"/>
                        </a:rPr>
                        <m:t>for</m:t>
                      </m:r>
                      <m:r>
                        <a:rPr lang="en-US" smtClean="0">
                          <a:solidFill>
                            <a:srgbClr val="FF0000"/>
                          </a:solidFill>
                          <a:latin typeface="Cambria Math" charset="0"/>
                        </a:rPr>
                        <m:t> </m:t>
                      </m:r>
                      <m:r>
                        <m:rPr>
                          <m:sty m:val="p"/>
                        </m:rPr>
                        <a:rPr lang="en-US" smtClean="0">
                          <a:solidFill>
                            <a:srgbClr val="FF0000"/>
                          </a:solidFill>
                          <a:latin typeface="Cambria Math" charset="0"/>
                        </a:rPr>
                        <m:t>all</m:t>
                      </m:r>
                      <m:r>
                        <a:rPr lang="en-US" smtClean="0">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r>
                        <a:rPr lang="en-US" i="1">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r>
                        <a:rPr lang="en-US" i="1">
                          <a:solidFill>
                            <a:srgbClr val="FF0000"/>
                          </a:solidFill>
                          <a:latin typeface="Cambria Math" charset="0"/>
                        </a:rPr>
                        <m:t>∈</m:t>
                      </m:r>
                      <m:r>
                        <a:rPr lang="en-US" i="1">
                          <a:solidFill>
                            <a:srgbClr val="FF0000"/>
                          </a:solidFill>
                          <a:latin typeface="Cambria Math" charset="0"/>
                        </a:rPr>
                        <m:t>𝑈</m:t>
                      </m:r>
                      <m:r>
                        <a:rPr lang="en-US">
                          <a:solidFill>
                            <a:srgbClr val="FF0000"/>
                          </a:solidFill>
                          <a:latin typeface="Cambria Math" charset="0"/>
                        </a:rPr>
                        <m:t>     </m:t>
                      </m:r>
                      <m:r>
                        <m:rPr>
                          <m:sty m:val="p"/>
                        </m:rPr>
                        <a:rPr lang="en-US">
                          <a:solidFill>
                            <a:srgbClr val="FF0000"/>
                          </a:solidFill>
                          <a:latin typeface="Cambria Math" charset="0"/>
                        </a:rPr>
                        <m:t>with</m:t>
                      </m:r>
                      <m:r>
                        <a:rPr lang="en-US">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r>
                        <a:rPr lang="en-US" i="1">
                          <a:solidFill>
                            <a:srgbClr val="FF0000"/>
                          </a:solidFill>
                          <a:latin typeface="Cambria Math" charset="0"/>
                        </a:rPr>
                        <m:t>,    </m:t>
                      </m:r>
                    </m:oMath>
                  </m:oMathPara>
                </a14:m>
                <a:endParaRPr lang="en-US" i="1" dirty="0">
                  <a:solidFill>
                    <a:srgbClr val="FF0000"/>
                  </a:solidFill>
                  <a:latin typeface="Cambria Math"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𝑃</m:t>
                          </m:r>
                        </m:e>
                        <m:sub>
                          <m:r>
                            <a:rPr lang="en-US" i="1">
                              <a:solidFill>
                                <a:srgbClr val="FF0000"/>
                              </a:solidFill>
                              <a:latin typeface="Cambria Math" charset="0"/>
                            </a:rPr>
                            <m:t>h</m:t>
                          </m:r>
                          <m:r>
                            <a:rPr lang="en-US" i="1">
                              <a:solidFill>
                                <a:srgbClr val="FF0000"/>
                              </a:solidFill>
                              <a:latin typeface="Cambria Math" charset="0"/>
                            </a:rPr>
                            <m:t>∈</m:t>
                          </m:r>
                          <m:r>
                            <a:rPr lang="en-US" i="1">
                              <a:solidFill>
                                <a:srgbClr val="FF0000"/>
                              </a:solidFill>
                              <a:latin typeface="Cambria Math" charset="0"/>
                            </a:rPr>
                            <m:t>𝐻</m:t>
                          </m:r>
                        </m:sub>
                      </m:sSub>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charset="0"/>
                            </a:rPr>
                            <m:t> </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e>
                          </m:d>
                          <m:r>
                            <a:rPr lang="en-US" i="1">
                              <a:solidFill>
                                <a:srgbClr val="FF0000"/>
                              </a:solidFill>
                              <a:latin typeface="Cambria Math" charset="0"/>
                            </a:rPr>
                            <m:t>=</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e>
                          </m:d>
                        </m:e>
                      </m:d>
                      <m:r>
                        <a:rPr lang="en-US" i="1">
                          <a:solidFill>
                            <a:srgbClr val="FF0000"/>
                          </a:solidFill>
                          <a:latin typeface="Cambria Math"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charset="0"/>
                            </a:rPr>
                            <m:t>1</m:t>
                          </m:r>
                        </m:num>
                        <m:den>
                          <m:r>
                            <a:rPr lang="en-US" i="1">
                              <a:solidFill>
                                <a:srgbClr val="FF0000"/>
                              </a:solidFill>
                              <a:latin typeface="Cambria Math" charset="0"/>
                            </a:rPr>
                            <m:t>𝑛</m:t>
                          </m:r>
                        </m:den>
                      </m:f>
                    </m:oMath>
                  </m:oMathPara>
                </a14:m>
                <a:endParaRPr lang="en-US" dirty="0"/>
              </a:p>
              <a:p>
                <a:r>
                  <a:rPr lang="en-US" dirty="0"/>
                  <a:t> That was enough to ensure that all INSERT/DELETE/SEARCH operations took O(1) time in expectation, even on adversarial inputs.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90689"/>
                <a:ext cx="7516544" cy="4351338"/>
              </a:xfrm>
              <a:blipFill>
                <a:blip r:embed="rId2"/>
                <a:stretch>
                  <a:fillRect l="-1520" t="-2326"/>
                </a:stretch>
              </a:blipFill>
            </p:spPr>
            <p:txBody>
              <a:bodyPr/>
              <a:lstStyle/>
              <a:p>
                <a:r>
                  <a:rPr lang="en-US">
                    <a:noFill/>
                  </a:rPr>
                  <a:t> </a:t>
                </a:r>
              </a:p>
            </p:txBody>
          </p:sp>
        </mc:Fallback>
      </mc:AlternateContent>
    </p:spTree>
    <p:extLst>
      <p:ext uri="{BB962C8B-B14F-4D97-AF65-F5344CB8AC3E}">
        <p14:creationId xmlns:p14="http://schemas.microsoft.com/office/powerpoint/2010/main" val="21116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Uniformly random h was bad</a:t>
            </a:r>
          </a:p>
        </p:txBody>
      </p:sp>
      <p:sp>
        <p:nvSpPr>
          <p:cNvPr id="3" name="Content Placeholder 2"/>
          <p:cNvSpPr>
            <a:spLocks noGrp="1"/>
          </p:cNvSpPr>
          <p:nvPr>
            <p:ph idx="1"/>
          </p:nvPr>
        </p:nvSpPr>
        <p:spPr>
          <a:xfrm>
            <a:off x="628650" y="1825625"/>
            <a:ext cx="7886700" cy="1100455"/>
          </a:xfrm>
        </p:spPr>
        <p:txBody>
          <a:bodyPr/>
          <a:lstStyle/>
          <a:p>
            <a:r>
              <a:rPr lang="en-US" dirty="0"/>
              <a:t>If we actually want to implement this, we have to store the hash function h.</a:t>
            </a:r>
          </a:p>
        </p:txBody>
      </p:sp>
      <p:sp>
        <p:nvSpPr>
          <p:cNvPr id="9" name="Freeform 8"/>
          <p:cNvSpPr/>
          <p:nvPr/>
        </p:nvSpPr>
        <p:spPr>
          <a:xfrm rot="178816">
            <a:off x="3360482" y="2517800"/>
            <a:ext cx="6531896" cy="3792687"/>
          </a:xfrm>
          <a:custGeom>
            <a:avLst/>
            <a:gdLst>
              <a:gd name="connsiteX0" fmla="*/ 629621 w 6090974"/>
              <a:gd name="connsiteY0" fmla="*/ 2465925 h 3892067"/>
              <a:gd name="connsiteX1" fmla="*/ 1154277 w 6090974"/>
              <a:gd name="connsiteY1" fmla="*/ 2316023 h 3892067"/>
              <a:gd name="connsiteX2" fmla="*/ 1529031 w 6090974"/>
              <a:gd name="connsiteY2" fmla="*/ 1806358 h 3892067"/>
              <a:gd name="connsiteX3" fmla="*/ 1648952 w 6090974"/>
              <a:gd name="connsiteY3" fmla="*/ 861977 h 3892067"/>
              <a:gd name="connsiteX4" fmla="*/ 2128637 w 6090974"/>
              <a:gd name="connsiteY4" fmla="*/ 157440 h 3892067"/>
              <a:gd name="connsiteX5" fmla="*/ 2893136 w 6090974"/>
              <a:gd name="connsiteY5" fmla="*/ 157440 h 3892067"/>
              <a:gd name="connsiteX6" fmla="*/ 3237909 w 6090974"/>
              <a:gd name="connsiteY6" fmla="*/ 7538 h 3892067"/>
              <a:gd name="connsiteX7" fmla="*/ 3657634 w 6090974"/>
              <a:gd name="connsiteY7" fmla="*/ 427263 h 3892067"/>
              <a:gd name="connsiteX8" fmla="*/ 3702604 w 6090974"/>
              <a:gd name="connsiteY8" fmla="*/ 652115 h 3892067"/>
              <a:gd name="connsiteX9" fmla="*/ 4347182 w 6090974"/>
              <a:gd name="connsiteY9" fmla="*/ 472233 h 3892067"/>
              <a:gd name="connsiteX10" fmla="*/ 5321542 w 6090974"/>
              <a:gd name="connsiteY10" fmla="*/ 517204 h 3892067"/>
              <a:gd name="connsiteX11" fmla="*/ 5981109 w 6090974"/>
              <a:gd name="connsiteY11" fmla="*/ 981899 h 3892067"/>
              <a:gd name="connsiteX12" fmla="*/ 6056060 w 6090974"/>
              <a:gd name="connsiteY12" fmla="*/ 2196102 h 3892067"/>
              <a:gd name="connsiteX13" fmla="*/ 5621345 w 6090974"/>
              <a:gd name="connsiteY13" fmla="*/ 3470266 h 3892067"/>
              <a:gd name="connsiteX14" fmla="*/ 5036729 w 6090974"/>
              <a:gd name="connsiteY14" fmla="*/ 3620167 h 3892067"/>
              <a:gd name="connsiteX15" fmla="*/ 4826867 w 6090974"/>
              <a:gd name="connsiteY15" fmla="*/ 3080522 h 3892067"/>
              <a:gd name="connsiteX16" fmla="*/ 3522723 w 6090974"/>
              <a:gd name="connsiteY16" fmla="*/ 3140482 h 3892067"/>
              <a:gd name="connsiteX17" fmla="*/ 3372821 w 6090974"/>
              <a:gd name="connsiteY17" fmla="*/ 3710108 h 3892067"/>
              <a:gd name="connsiteX18" fmla="*/ 2803195 w 6090974"/>
              <a:gd name="connsiteY18" fmla="*/ 3740089 h 3892067"/>
              <a:gd name="connsiteX19" fmla="*/ 2203588 w 6090974"/>
              <a:gd name="connsiteY19" fmla="*/ 1866318 h 3892067"/>
              <a:gd name="connsiteX20" fmla="*/ 1753883 w 6090974"/>
              <a:gd name="connsiteY20" fmla="*/ 2331013 h 3892067"/>
              <a:gd name="connsiteX21" fmla="*/ 1019365 w 6090974"/>
              <a:gd name="connsiteY21" fmla="*/ 2840679 h 3892067"/>
              <a:gd name="connsiteX22" fmla="*/ 254867 w 6090974"/>
              <a:gd name="connsiteY22" fmla="*/ 2765728 h 3892067"/>
              <a:gd name="connsiteX23" fmla="*/ 34 w 6090974"/>
              <a:gd name="connsiteY23" fmla="*/ 2241072 h 3892067"/>
              <a:gd name="connsiteX24" fmla="*/ 239877 w 6090974"/>
              <a:gd name="connsiteY24" fmla="*/ 2106161 h 3892067"/>
              <a:gd name="connsiteX25" fmla="*/ 629621 w 6090974"/>
              <a:gd name="connsiteY25" fmla="*/ 2465925 h 3892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90974" h="3892067">
                <a:moveTo>
                  <a:pt x="629621" y="2465925"/>
                </a:moveTo>
                <a:cubicBezTo>
                  <a:pt x="782021" y="2500902"/>
                  <a:pt x="1004375" y="2425951"/>
                  <a:pt x="1154277" y="2316023"/>
                </a:cubicBezTo>
                <a:cubicBezTo>
                  <a:pt x="1304179" y="2206095"/>
                  <a:pt x="1446585" y="2048699"/>
                  <a:pt x="1529031" y="1806358"/>
                </a:cubicBezTo>
                <a:cubicBezTo>
                  <a:pt x="1611477" y="1564017"/>
                  <a:pt x="1549018" y="1136797"/>
                  <a:pt x="1648952" y="861977"/>
                </a:cubicBezTo>
                <a:cubicBezTo>
                  <a:pt x="1748886" y="587157"/>
                  <a:pt x="1921273" y="274863"/>
                  <a:pt x="2128637" y="157440"/>
                </a:cubicBezTo>
                <a:cubicBezTo>
                  <a:pt x="2336001" y="40017"/>
                  <a:pt x="2708257" y="182424"/>
                  <a:pt x="2893136" y="157440"/>
                </a:cubicBezTo>
                <a:cubicBezTo>
                  <a:pt x="3078015" y="132456"/>
                  <a:pt x="3110493" y="-37433"/>
                  <a:pt x="3237909" y="7538"/>
                </a:cubicBezTo>
                <a:cubicBezTo>
                  <a:pt x="3365325" y="52509"/>
                  <a:pt x="3580185" y="319834"/>
                  <a:pt x="3657634" y="427263"/>
                </a:cubicBezTo>
                <a:cubicBezTo>
                  <a:pt x="3735083" y="534692"/>
                  <a:pt x="3587679" y="644620"/>
                  <a:pt x="3702604" y="652115"/>
                </a:cubicBezTo>
                <a:cubicBezTo>
                  <a:pt x="3817529" y="659610"/>
                  <a:pt x="4077359" y="494718"/>
                  <a:pt x="4347182" y="472233"/>
                </a:cubicBezTo>
                <a:cubicBezTo>
                  <a:pt x="4617005" y="449748"/>
                  <a:pt x="5049221" y="432260"/>
                  <a:pt x="5321542" y="517204"/>
                </a:cubicBezTo>
                <a:cubicBezTo>
                  <a:pt x="5593863" y="602148"/>
                  <a:pt x="5858689" y="702083"/>
                  <a:pt x="5981109" y="981899"/>
                </a:cubicBezTo>
                <a:cubicBezTo>
                  <a:pt x="6103529" y="1261715"/>
                  <a:pt x="6116021" y="1781374"/>
                  <a:pt x="6056060" y="2196102"/>
                </a:cubicBezTo>
                <a:cubicBezTo>
                  <a:pt x="5996099" y="2610830"/>
                  <a:pt x="5791233" y="3232922"/>
                  <a:pt x="5621345" y="3470266"/>
                </a:cubicBezTo>
                <a:cubicBezTo>
                  <a:pt x="5451457" y="3707610"/>
                  <a:pt x="5169142" y="3685124"/>
                  <a:pt x="5036729" y="3620167"/>
                </a:cubicBezTo>
                <a:cubicBezTo>
                  <a:pt x="4904316" y="3555210"/>
                  <a:pt x="5079201" y="3160469"/>
                  <a:pt x="4826867" y="3080522"/>
                </a:cubicBezTo>
                <a:cubicBezTo>
                  <a:pt x="4574533" y="3000575"/>
                  <a:pt x="3765064" y="3035551"/>
                  <a:pt x="3522723" y="3140482"/>
                </a:cubicBezTo>
                <a:cubicBezTo>
                  <a:pt x="3280382" y="3245413"/>
                  <a:pt x="3492742" y="3610174"/>
                  <a:pt x="3372821" y="3710108"/>
                </a:cubicBezTo>
                <a:cubicBezTo>
                  <a:pt x="3252900" y="3810042"/>
                  <a:pt x="2998067" y="4047387"/>
                  <a:pt x="2803195" y="3740089"/>
                </a:cubicBezTo>
                <a:cubicBezTo>
                  <a:pt x="2608323" y="3432791"/>
                  <a:pt x="2378473" y="2101164"/>
                  <a:pt x="2203588" y="1866318"/>
                </a:cubicBezTo>
                <a:cubicBezTo>
                  <a:pt x="2028703" y="1631472"/>
                  <a:pt x="1951254" y="2168619"/>
                  <a:pt x="1753883" y="2331013"/>
                </a:cubicBezTo>
                <a:cubicBezTo>
                  <a:pt x="1556513" y="2493407"/>
                  <a:pt x="1269201" y="2768227"/>
                  <a:pt x="1019365" y="2840679"/>
                </a:cubicBezTo>
                <a:cubicBezTo>
                  <a:pt x="769529" y="2913131"/>
                  <a:pt x="424755" y="2865662"/>
                  <a:pt x="254867" y="2765728"/>
                </a:cubicBezTo>
                <a:cubicBezTo>
                  <a:pt x="84979" y="2665794"/>
                  <a:pt x="2532" y="2351000"/>
                  <a:pt x="34" y="2241072"/>
                </a:cubicBezTo>
                <a:cubicBezTo>
                  <a:pt x="-2464" y="2131144"/>
                  <a:pt x="132448" y="2063689"/>
                  <a:pt x="239877" y="2106161"/>
                </a:cubicBezTo>
                <a:cubicBezTo>
                  <a:pt x="347306" y="2148633"/>
                  <a:pt x="477221" y="2430948"/>
                  <a:pt x="629621" y="2465925"/>
                </a:cubicBezTo>
                <a:close/>
              </a:path>
            </a:pathLst>
          </a:cu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rot="1567443">
            <a:off x="5010040" y="3658868"/>
            <a:ext cx="4332157" cy="1077218"/>
          </a:xfrm>
          <a:prstGeom prst="rect">
            <a:avLst/>
          </a:prstGeom>
          <a:noFill/>
        </p:spPr>
        <p:txBody>
          <a:bodyPr wrap="square" rtlCol="0">
            <a:spAutoFit/>
          </a:bodyPr>
          <a:lstStyle/>
          <a:p>
            <a:pPr algn="ctr"/>
            <a:r>
              <a:rPr lang="en-US" sz="3200" dirty="0">
                <a:solidFill>
                  <a:schemeClr val="bg1"/>
                </a:solidFill>
              </a:rPr>
              <a:t>All of the hash functions </a:t>
            </a:r>
            <a:r>
              <a:rPr lang="en-US" sz="3200" dirty="0" err="1">
                <a:solidFill>
                  <a:schemeClr val="bg1"/>
                </a:solidFill>
              </a:rPr>
              <a:t>h:U</a:t>
            </a:r>
            <a:r>
              <a:rPr lang="en-US" sz="3200" dirty="0">
                <a:solidFill>
                  <a:schemeClr val="bg1"/>
                </a:solidFill>
              </a:rPr>
              <a:t> →{1,</a:t>
            </a:r>
            <a:r>
              <a:rPr lang="mr-IN" sz="3200" dirty="0">
                <a:solidFill>
                  <a:schemeClr val="bg1"/>
                </a:solidFill>
              </a:rPr>
              <a:t>…</a:t>
            </a:r>
            <a:r>
              <a:rPr lang="en-US" sz="3200" dirty="0">
                <a:solidFill>
                  <a:schemeClr val="bg1"/>
                </a:solidFill>
              </a:rPr>
              <a:t>,n}</a:t>
            </a:r>
          </a:p>
        </p:txBody>
      </p:sp>
      <p:sp>
        <p:nvSpPr>
          <p:cNvPr id="11" name="Content Placeholder 2"/>
          <p:cNvSpPr txBox="1">
            <a:spLocks/>
          </p:cNvSpPr>
          <p:nvPr/>
        </p:nvSpPr>
        <p:spPr>
          <a:xfrm>
            <a:off x="422330" y="3097022"/>
            <a:ext cx="4571831" cy="14046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That takes a lot of space!</a:t>
            </a:r>
            <a:endParaRPr lang="en-US" dirty="0">
              <a:solidFill>
                <a:srgbClr val="7030A0"/>
              </a:solidFill>
            </a:endParaRPr>
          </a:p>
          <a:p>
            <a:pPr lvl="1"/>
            <a:r>
              <a:rPr lang="en-US" dirty="0">
                <a:solidFill>
                  <a:schemeClr val="accent4"/>
                </a:solidFill>
              </a:rPr>
              <a:t>We may as well have just initialized a bucket for every single item in U.</a:t>
            </a:r>
          </a:p>
          <a:p>
            <a:pPr lvl="1"/>
            <a:endParaRPr lang="en-US" dirty="0">
              <a:solidFill>
                <a:schemeClr val="accent4"/>
              </a:solidFill>
            </a:endParaRPr>
          </a:p>
          <a:p>
            <a:endParaRPr lang="en-US" dirty="0"/>
          </a:p>
        </p:txBody>
      </p:sp>
      <p:sp>
        <p:nvSpPr>
          <p:cNvPr id="12" name="Content Placeholder 2"/>
          <p:cNvSpPr txBox="1">
            <a:spLocks/>
          </p:cNvSpPr>
          <p:nvPr/>
        </p:nvSpPr>
        <p:spPr>
          <a:xfrm>
            <a:off x="422329" y="5499084"/>
            <a:ext cx="4571831" cy="1404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chose a function randomly from a smaller set.</a:t>
            </a:r>
            <a:endParaRPr lang="en-US" dirty="0">
              <a:solidFill>
                <a:srgbClr val="7030A0"/>
              </a:solidFill>
            </a:endParaRPr>
          </a:p>
          <a:p>
            <a:endParaRPr lang="en-US" dirty="0"/>
          </a:p>
        </p:txBody>
      </p:sp>
      <p:grpSp>
        <p:nvGrpSpPr>
          <p:cNvPr id="13" name="Group 12"/>
          <p:cNvGrpSpPr/>
          <p:nvPr/>
        </p:nvGrpSpPr>
        <p:grpSpPr>
          <a:xfrm>
            <a:off x="4994160" y="5451935"/>
            <a:ext cx="675248" cy="749469"/>
            <a:chOff x="628650" y="4603505"/>
            <a:chExt cx="1602601" cy="1833560"/>
          </a:xfrm>
        </p:grpSpPr>
        <p:sp>
          <p:nvSpPr>
            <p:cNvPr id="14" name="Freeform 13"/>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4060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p:bldP spid="11" grpId="0" build="p"/>
      <p:bldP spid="1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 needed a </a:t>
            </a:r>
            <a:r>
              <a:rPr lang="en-US" b="1" dirty="0">
                <a:solidFill>
                  <a:schemeClr val="accent1"/>
                </a:solidFill>
              </a:rPr>
              <a:t>smaller set</a:t>
            </a:r>
            <a:r>
              <a:rPr lang="en-US" dirty="0">
                <a:solidFill>
                  <a:schemeClr val="accent1"/>
                </a:solidFill>
              </a:rPr>
              <a:t> </a:t>
            </a:r>
            <a:br>
              <a:rPr lang="en-US" dirty="0">
                <a:solidFill>
                  <a:schemeClr val="accent1"/>
                </a:solidFill>
              </a:rPr>
            </a:br>
            <a:r>
              <a:rPr lang="en-US" sz="3600" dirty="0"/>
              <a:t>that still has this property</a:t>
            </a: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813728" y="1859502"/>
                <a:ext cx="7516544" cy="168555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we choose h uniformly at random in H,</a:t>
                </a: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mtClean="0">
                          <a:solidFill>
                            <a:srgbClr val="FF0000"/>
                          </a:solidFill>
                          <a:latin typeface="Cambria Math" charset="0"/>
                        </a:rPr>
                        <m:t>for</m:t>
                      </m:r>
                      <m:r>
                        <a:rPr lang="en-US" smtClean="0">
                          <a:solidFill>
                            <a:srgbClr val="FF0000"/>
                          </a:solidFill>
                          <a:latin typeface="Cambria Math" charset="0"/>
                        </a:rPr>
                        <m:t> </m:t>
                      </m:r>
                      <m:r>
                        <m:rPr>
                          <m:sty m:val="p"/>
                        </m:rPr>
                        <a:rPr lang="en-US" smtClean="0">
                          <a:solidFill>
                            <a:srgbClr val="FF0000"/>
                          </a:solidFill>
                          <a:latin typeface="Cambria Math" charset="0"/>
                        </a:rPr>
                        <m:t>all</m:t>
                      </m:r>
                      <m:r>
                        <a:rPr lang="en-US" smtClean="0">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r>
                        <a:rPr lang="en-US" i="1">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r>
                        <a:rPr lang="en-US" i="1">
                          <a:solidFill>
                            <a:srgbClr val="FF0000"/>
                          </a:solidFill>
                          <a:latin typeface="Cambria Math" charset="0"/>
                        </a:rPr>
                        <m:t>∈</m:t>
                      </m:r>
                      <m:r>
                        <a:rPr lang="en-US" i="1">
                          <a:solidFill>
                            <a:srgbClr val="FF0000"/>
                          </a:solidFill>
                          <a:latin typeface="Cambria Math" charset="0"/>
                        </a:rPr>
                        <m:t>𝑈</m:t>
                      </m:r>
                      <m:r>
                        <a:rPr lang="en-US">
                          <a:solidFill>
                            <a:srgbClr val="FF0000"/>
                          </a:solidFill>
                          <a:latin typeface="Cambria Math" charset="0"/>
                        </a:rPr>
                        <m:t>     </m:t>
                      </m:r>
                      <m:r>
                        <m:rPr>
                          <m:sty m:val="p"/>
                        </m:rPr>
                        <a:rPr lang="en-US">
                          <a:solidFill>
                            <a:srgbClr val="FF0000"/>
                          </a:solidFill>
                          <a:latin typeface="Cambria Math" charset="0"/>
                        </a:rPr>
                        <m:t>with</m:t>
                      </m:r>
                      <m:r>
                        <a:rPr lang="en-US">
                          <a:solidFill>
                            <a:srgbClr val="FF0000"/>
                          </a:solidFill>
                          <a:latin typeface="Cambria Math"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r>
                        <a:rPr lang="en-US" i="1">
                          <a:solidFill>
                            <a:srgbClr val="FF0000"/>
                          </a:solidFill>
                          <a:latin typeface="Cambria Math"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r>
                        <a:rPr lang="en-US" i="1">
                          <a:solidFill>
                            <a:srgbClr val="FF0000"/>
                          </a:solidFill>
                          <a:latin typeface="Cambria Math" charset="0"/>
                        </a:rPr>
                        <m:t>,    </m:t>
                      </m:r>
                    </m:oMath>
                  </m:oMathPara>
                </a14:m>
                <a:endParaRPr lang="en-US" i="1" dirty="0">
                  <a:solidFill>
                    <a:srgbClr val="FF0000"/>
                  </a:solidFill>
                  <a:latin typeface="Cambria Math" charset="0"/>
                </a:endParaRP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𝑃</m:t>
                          </m:r>
                        </m:e>
                        <m:sub>
                          <m:r>
                            <a:rPr lang="en-US" i="1">
                              <a:solidFill>
                                <a:srgbClr val="FF0000"/>
                              </a:solidFill>
                              <a:latin typeface="Cambria Math" charset="0"/>
                            </a:rPr>
                            <m:t>h</m:t>
                          </m:r>
                          <m:r>
                            <a:rPr lang="en-US" i="1">
                              <a:solidFill>
                                <a:srgbClr val="FF0000"/>
                              </a:solidFill>
                              <a:latin typeface="Cambria Math" charset="0"/>
                            </a:rPr>
                            <m:t>∈</m:t>
                          </m:r>
                          <m:r>
                            <a:rPr lang="en-US" i="1">
                              <a:solidFill>
                                <a:srgbClr val="FF0000"/>
                              </a:solidFill>
                              <a:latin typeface="Cambria Math" charset="0"/>
                            </a:rPr>
                            <m:t>𝐻</m:t>
                          </m:r>
                        </m:sub>
                      </m:sSub>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charset="0"/>
                            </a:rPr>
                            <m:t> </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𝑖</m:t>
                                  </m:r>
                                </m:sub>
                              </m:sSub>
                            </m:e>
                          </m:d>
                          <m:r>
                            <a:rPr lang="en-US" i="1">
                              <a:solidFill>
                                <a:srgbClr val="FF0000"/>
                              </a:solidFill>
                              <a:latin typeface="Cambria Math" charset="0"/>
                            </a:rPr>
                            <m:t>=</m:t>
                          </m:r>
                          <m:r>
                            <a:rPr lang="en-US" i="1">
                              <a:solidFill>
                                <a:srgbClr val="FF0000"/>
                              </a:solidFill>
                              <a:latin typeface="Cambria Math" charset="0"/>
                            </a:rPr>
                            <m:t>h</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charset="0"/>
                                    </a:rPr>
                                    <m:t>𝑢</m:t>
                                  </m:r>
                                </m:e>
                                <m:sub>
                                  <m:r>
                                    <a:rPr lang="en-US" i="1">
                                      <a:solidFill>
                                        <a:srgbClr val="FF0000"/>
                                      </a:solidFill>
                                      <a:latin typeface="Cambria Math" charset="0"/>
                                    </a:rPr>
                                    <m:t>𝑗</m:t>
                                  </m:r>
                                </m:sub>
                              </m:sSub>
                            </m:e>
                          </m:d>
                        </m:e>
                      </m:d>
                      <m:r>
                        <a:rPr lang="en-US" i="1">
                          <a:solidFill>
                            <a:srgbClr val="FF0000"/>
                          </a:solidFill>
                          <a:latin typeface="Cambria Math"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charset="0"/>
                            </a:rPr>
                            <m:t>1</m:t>
                          </m:r>
                        </m:num>
                        <m:den>
                          <m:r>
                            <a:rPr lang="en-US" i="1">
                              <a:solidFill>
                                <a:srgbClr val="FF0000"/>
                              </a:solidFill>
                              <a:latin typeface="Cambria Math" charset="0"/>
                            </a:rPr>
                            <m:t>𝑛</m:t>
                          </m:r>
                        </m:den>
                      </m:f>
                    </m:oMath>
                  </m:oMathPara>
                </a14:m>
                <a:endParaRPr lang="en-US"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813728" y="1859502"/>
                <a:ext cx="7516544" cy="1685558"/>
              </a:xfrm>
              <a:prstGeom prst="rect">
                <a:avLst/>
              </a:prstGeom>
              <a:blipFill>
                <a:blip r:embed="rId2"/>
                <a:stretch>
                  <a:fillRect l="-1347" t="-5185"/>
                </a:stretch>
              </a:blipFill>
              <a:ln>
                <a:solidFill>
                  <a:schemeClr val="tx1"/>
                </a:solidFill>
              </a:ln>
            </p:spPr>
            <p:txBody>
              <a:bodyPr/>
              <a:lstStyle/>
              <a:p>
                <a:r>
                  <a:rPr lang="en-US">
                    <a:noFill/>
                  </a:rPr>
                  <a:t> </a:t>
                </a:r>
              </a:p>
            </p:txBody>
          </p:sp>
        </mc:Fallback>
      </mc:AlternateContent>
      <p:sp>
        <p:nvSpPr>
          <p:cNvPr id="5" name="TextBox 4"/>
          <p:cNvSpPr txBox="1"/>
          <p:nvPr/>
        </p:nvSpPr>
        <p:spPr>
          <a:xfrm>
            <a:off x="6020972" y="3713873"/>
            <a:ext cx="3123028" cy="923330"/>
          </a:xfrm>
          <a:prstGeom prst="rect">
            <a:avLst/>
          </a:prstGeom>
          <a:noFill/>
        </p:spPr>
        <p:txBody>
          <a:bodyPr wrap="square" rtlCol="0">
            <a:spAutoFit/>
          </a:bodyPr>
          <a:lstStyle/>
          <a:p>
            <a:pPr algn="r"/>
            <a:r>
              <a:rPr lang="en-US" dirty="0"/>
              <a:t>This was all we needed to make sure that the buckets were balanced in expectation!</a:t>
            </a:r>
          </a:p>
        </p:txBody>
      </p:sp>
      <p:sp>
        <p:nvSpPr>
          <p:cNvPr id="6" name="Content Placeholder 2"/>
          <p:cNvSpPr txBox="1">
            <a:spLocks/>
          </p:cNvSpPr>
          <p:nvPr/>
        </p:nvSpPr>
        <p:spPr>
          <a:xfrm>
            <a:off x="813728" y="4637203"/>
            <a:ext cx="8330272" cy="256417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call any set with that property a </a:t>
            </a:r>
          </a:p>
          <a:p>
            <a:pPr marL="0" indent="0" algn="ctr">
              <a:buNone/>
            </a:pPr>
            <a:r>
              <a:rPr lang="en-US" sz="3600" dirty="0">
                <a:solidFill>
                  <a:srgbClr val="FF0000"/>
                </a:solidFill>
                <a:latin typeface="+mj-lt"/>
              </a:rPr>
              <a:t>universal hash family</a:t>
            </a:r>
            <a:r>
              <a:rPr lang="en-US" dirty="0">
                <a:solidFill>
                  <a:srgbClr val="FF0000"/>
                </a:solidFill>
              </a:rPr>
              <a:t>.</a:t>
            </a:r>
          </a:p>
          <a:p>
            <a:r>
              <a:rPr lang="en-US" dirty="0"/>
              <a:t>We gave an example of a really small one </a:t>
            </a:r>
            <a:r>
              <a:rPr lang="en-US" dirty="0">
                <a:sym typeface="Wingdings"/>
              </a:rPr>
              <a:t></a:t>
            </a:r>
            <a:endParaRPr lang="en-US" dirty="0"/>
          </a:p>
        </p:txBody>
      </p:sp>
      <p:grpSp>
        <p:nvGrpSpPr>
          <p:cNvPr id="7" name="Group 6"/>
          <p:cNvGrpSpPr/>
          <p:nvPr/>
        </p:nvGrpSpPr>
        <p:grpSpPr>
          <a:xfrm flipH="1">
            <a:off x="8330272" y="5910918"/>
            <a:ext cx="703514" cy="749469"/>
            <a:chOff x="628650" y="4603505"/>
            <a:chExt cx="1602601" cy="1833560"/>
          </a:xfrm>
        </p:grpSpPr>
        <p:sp>
          <p:nvSpPr>
            <p:cNvPr id="8" name="Freeform 7"/>
            <p:cNvSpPr/>
            <p:nvPr/>
          </p:nvSpPr>
          <p:spPr>
            <a:xfrm>
              <a:off x="628650" y="4603505"/>
              <a:ext cx="1602601" cy="1833560"/>
            </a:xfrm>
            <a:custGeom>
              <a:avLst/>
              <a:gdLst>
                <a:gd name="connsiteX0" fmla="*/ 1546745 w 1937543"/>
                <a:gd name="connsiteY0" fmla="*/ 1017332 h 1984037"/>
                <a:gd name="connsiteX1" fmla="*/ 1846548 w 1937543"/>
                <a:gd name="connsiteY1" fmla="*/ 777489 h 1984037"/>
                <a:gd name="connsiteX2" fmla="*/ 1921499 w 1937543"/>
                <a:gd name="connsiteY2" fmla="*/ 597607 h 1984037"/>
                <a:gd name="connsiteX3" fmla="*/ 1576725 w 1937543"/>
                <a:gd name="connsiteY3" fmla="*/ 537647 h 1984037"/>
                <a:gd name="connsiteX4" fmla="*/ 1336883 w 1937543"/>
                <a:gd name="connsiteY4" fmla="*/ 612598 h 1984037"/>
                <a:gd name="connsiteX5" fmla="*/ 1351873 w 1937543"/>
                <a:gd name="connsiteY5" fmla="*/ 477686 h 1984037"/>
                <a:gd name="connsiteX6" fmla="*/ 1097040 w 1937543"/>
                <a:gd name="connsiteY6" fmla="*/ 267824 h 1984037"/>
                <a:gd name="connsiteX7" fmla="*/ 797237 w 1937543"/>
                <a:gd name="connsiteY7" fmla="*/ 462696 h 1984037"/>
                <a:gd name="connsiteX8" fmla="*/ 887178 w 1937543"/>
                <a:gd name="connsiteY8" fmla="*/ 687548 h 1984037"/>
                <a:gd name="connsiteX9" fmla="*/ 1157001 w 1937543"/>
                <a:gd name="connsiteY9" fmla="*/ 792480 h 1984037"/>
                <a:gd name="connsiteX10" fmla="*/ 962129 w 1937543"/>
                <a:gd name="connsiteY10" fmla="*/ 927391 h 1984037"/>
                <a:gd name="connsiteX11" fmla="*/ 647335 w 1937543"/>
                <a:gd name="connsiteY11" fmla="*/ 1287155 h 1984037"/>
                <a:gd name="connsiteX12" fmla="*/ 467453 w 1937543"/>
                <a:gd name="connsiteY12" fmla="*/ 1736860 h 1984037"/>
                <a:gd name="connsiteX13" fmla="*/ 197630 w 1937543"/>
                <a:gd name="connsiteY13" fmla="*/ 1586958 h 1984037"/>
                <a:gd name="connsiteX14" fmla="*/ 452463 w 1937543"/>
                <a:gd name="connsiteY14" fmla="*/ 1122263 h 1984037"/>
                <a:gd name="connsiteX15" fmla="*/ 677315 w 1937543"/>
                <a:gd name="connsiteY15" fmla="*/ 642578 h 1984037"/>
                <a:gd name="connsiteX16" fmla="*/ 512424 w 1937543"/>
                <a:gd name="connsiteY16" fmla="*/ 57961 h 1984037"/>
                <a:gd name="connsiteX17" fmla="*/ 62719 w 1937543"/>
                <a:gd name="connsiteY17" fmla="*/ 27981 h 1984037"/>
                <a:gd name="connsiteX18" fmla="*/ 197630 w 1937543"/>
                <a:gd name="connsiteY18" fmla="*/ 117922 h 1984037"/>
                <a:gd name="connsiteX19" fmla="*/ 407493 w 1937543"/>
                <a:gd name="connsiteY19" fmla="*/ 147902 h 1984037"/>
                <a:gd name="connsiteX20" fmla="*/ 557394 w 1937543"/>
                <a:gd name="connsiteY20" fmla="*/ 507666 h 1984037"/>
                <a:gd name="connsiteX21" fmla="*/ 317552 w 1937543"/>
                <a:gd name="connsiteY21" fmla="*/ 1107273 h 1984037"/>
                <a:gd name="connsiteX22" fmla="*/ 2758 w 1937543"/>
                <a:gd name="connsiteY22" fmla="*/ 1586958 h 1984037"/>
                <a:gd name="connsiteX23" fmla="*/ 182640 w 1937543"/>
                <a:gd name="connsiteY23" fmla="*/ 1856781 h 1984037"/>
                <a:gd name="connsiteX24" fmla="*/ 497434 w 1937543"/>
                <a:gd name="connsiteY24" fmla="*/ 1961712 h 1984037"/>
                <a:gd name="connsiteX25" fmla="*/ 647335 w 1937543"/>
                <a:gd name="connsiteY25" fmla="*/ 1886761 h 1984037"/>
                <a:gd name="connsiteX26" fmla="*/ 722286 w 1937543"/>
                <a:gd name="connsiteY26" fmla="*/ 1976702 h 1984037"/>
                <a:gd name="connsiteX27" fmla="*/ 1501775 w 1937543"/>
                <a:gd name="connsiteY27" fmla="*/ 1961712 h 1984037"/>
                <a:gd name="connsiteX28" fmla="*/ 1591715 w 1937543"/>
                <a:gd name="connsiteY28" fmla="*/ 1826801 h 1984037"/>
                <a:gd name="connsiteX29" fmla="*/ 1381853 w 1937543"/>
                <a:gd name="connsiteY29" fmla="*/ 1811811 h 1984037"/>
                <a:gd name="connsiteX30" fmla="*/ 1456804 w 1937543"/>
                <a:gd name="connsiteY30" fmla="*/ 1661909 h 1984037"/>
                <a:gd name="connsiteX31" fmla="*/ 1321893 w 1937543"/>
                <a:gd name="connsiteY31" fmla="*/ 1392086 h 1984037"/>
                <a:gd name="connsiteX32" fmla="*/ 1546745 w 1937543"/>
                <a:gd name="connsiteY32" fmla="*/ 1017332 h 198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7543" h="1984037">
                  <a:moveTo>
                    <a:pt x="1546745" y="1017332"/>
                  </a:moveTo>
                  <a:cubicBezTo>
                    <a:pt x="1634187" y="914899"/>
                    <a:pt x="1784089" y="847443"/>
                    <a:pt x="1846548" y="777489"/>
                  </a:cubicBezTo>
                  <a:cubicBezTo>
                    <a:pt x="1909007" y="707535"/>
                    <a:pt x="1966470" y="637581"/>
                    <a:pt x="1921499" y="597607"/>
                  </a:cubicBezTo>
                  <a:cubicBezTo>
                    <a:pt x="1876528" y="557633"/>
                    <a:pt x="1674161" y="535148"/>
                    <a:pt x="1576725" y="537647"/>
                  </a:cubicBezTo>
                  <a:cubicBezTo>
                    <a:pt x="1479289" y="540145"/>
                    <a:pt x="1374358" y="622591"/>
                    <a:pt x="1336883" y="612598"/>
                  </a:cubicBezTo>
                  <a:cubicBezTo>
                    <a:pt x="1299408" y="602604"/>
                    <a:pt x="1391847" y="535148"/>
                    <a:pt x="1351873" y="477686"/>
                  </a:cubicBezTo>
                  <a:cubicBezTo>
                    <a:pt x="1311899" y="420224"/>
                    <a:pt x="1189479" y="270322"/>
                    <a:pt x="1097040" y="267824"/>
                  </a:cubicBezTo>
                  <a:cubicBezTo>
                    <a:pt x="1004601" y="265326"/>
                    <a:pt x="832214" y="392742"/>
                    <a:pt x="797237" y="462696"/>
                  </a:cubicBezTo>
                  <a:cubicBezTo>
                    <a:pt x="762260" y="532650"/>
                    <a:pt x="827217" y="632584"/>
                    <a:pt x="887178" y="687548"/>
                  </a:cubicBezTo>
                  <a:cubicBezTo>
                    <a:pt x="947139" y="742512"/>
                    <a:pt x="1144509" y="752506"/>
                    <a:pt x="1157001" y="792480"/>
                  </a:cubicBezTo>
                  <a:cubicBezTo>
                    <a:pt x="1169493" y="832454"/>
                    <a:pt x="1047073" y="844945"/>
                    <a:pt x="962129" y="927391"/>
                  </a:cubicBezTo>
                  <a:cubicBezTo>
                    <a:pt x="877185" y="1009837"/>
                    <a:pt x="729781" y="1152244"/>
                    <a:pt x="647335" y="1287155"/>
                  </a:cubicBezTo>
                  <a:cubicBezTo>
                    <a:pt x="564889" y="1422066"/>
                    <a:pt x="542404" y="1686893"/>
                    <a:pt x="467453" y="1736860"/>
                  </a:cubicBezTo>
                  <a:cubicBezTo>
                    <a:pt x="392502" y="1786827"/>
                    <a:pt x="200128" y="1689391"/>
                    <a:pt x="197630" y="1586958"/>
                  </a:cubicBezTo>
                  <a:cubicBezTo>
                    <a:pt x="195132" y="1484525"/>
                    <a:pt x="372515" y="1279660"/>
                    <a:pt x="452463" y="1122263"/>
                  </a:cubicBezTo>
                  <a:cubicBezTo>
                    <a:pt x="532411" y="964866"/>
                    <a:pt x="667322" y="819962"/>
                    <a:pt x="677315" y="642578"/>
                  </a:cubicBezTo>
                  <a:cubicBezTo>
                    <a:pt x="687308" y="465194"/>
                    <a:pt x="614857" y="160394"/>
                    <a:pt x="512424" y="57961"/>
                  </a:cubicBezTo>
                  <a:cubicBezTo>
                    <a:pt x="409991" y="-44472"/>
                    <a:pt x="115185" y="17987"/>
                    <a:pt x="62719" y="27981"/>
                  </a:cubicBezTo>
                  <a:cubicBezTo>
                    <a:pt x="10253" y="37975"/>
                    <a:pt x="140168" y="97935"/>
                    <a:pt x="197630" y="117922"/>
                  </a:cubicBezTo>
                  <a:cubicBezTo>
                    <a:pt x="255092" y="137909"/>
                    <a:pt x="347532" y="82945"/>
                    <a:pt x="407493" y="147902"/>
                  </a:cubicBezTo>
                  <a:cubicBezTo>
                    <a:pt x="467454" y="212859"/>
                    <a:pt x="572384" y="347771"/>
                    <a:pt x="557394" y="507666"/>
                  </a:cubicBezTo>
                  <a:cubicBezTo>
                    <a:pt x="542404" y="667561"/>
                    <a:pt x="409991" y="927391"/>
                    <a:pt x="317552" y="1107273"/>
                  </a:cubicBezTo>
                  <a:cubicBezTo>
                    <a:pt x="225113" y="1287155"/>
                    <a:pt x="25243" y="1462040"/>
                    <a:pt x="2758" y="1586958"/>
                  </a:cubicBezTo>
                  <a:cubicBezTo>
                    <a:pt x="-19727" y="1711876"/>
                    <a:pt x="100194" y="1794322"/>
                    <a:pt x="182640" y="1856781"/>
                  </a:cubicBezTo>
                  <a:cubicBezTo>
                    <a:pt x="265086" y="1919240"/>
                    <a:pt x="419985" y="1956715"/>
                    <a:pt x="497434" y="1961712"/>
                  </a:cubicBezTo>
                  <a:cubicBezTo>
                    <a:pt x="574883" y="1966709"/>
                    <a:pt x="609860" y="1884263"/>
                    <a:pt x="647335" y="1886761"/>
                  </a:cubicBezTo>
                  <a:cubicBezTo>
                    <a:pt x="684810" y="1889259"/>
                    <a:pt x="579879" y="1964210"/>
                    <a:pt x="722286" y="1976702"/>
                  </a:cubicBezTo>
                  <a:cubicBezTo>
                    <a:pt x="864693" y="1989194"/>
                    <a:pt x="1356870" y="1986695"/>
                    <a:pt x="1501775" y="1961712"/>
                  </a:cubicBezTo>
                  <a:cubicBezTo>
                    <a:pt x="1646680" y="1936729"/>
                    <a:pt x="1611702" y="1851784"/>
                    <a:pt x="1591715" y="1826801"/>
                  </a:cubicBezTo>
                  <a:cubicBezTo>
                    <a:pt x="1571728" y="1801818"/>
                    <a:pt x="1404338" y="1839293"/>
                    <a:pt x="1381853" y="1811811"/>
                  </a:cubicBezTo>
                  <a:cubicBezTo>
                    <a:pt x="1359368" y="1784329"/>
                    <a:pt x="1466797" y="1731863"/>
                    <a:pt x="1456804" y="1661909"/>
                  </a:cubicBezTo>
                  <a:cubicBezTo>
                    <a:pt x="1446811" y="1591955"/>
                    <a:pt x="1304405" y="1507011"/>
                    <a:pt x="1321893" y="1392086"/>
                  </a:cubicBezTo>
                  <a:cubicBezTo>
                    <a:pt x="1339381" y="1277161"/>
                    <a:pt x="1459303" y="1119765"/>
                    <a:pt x="1546745" y="1017332"/>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rot="1337858">
              <a:off x="1874299" y="5339816"/>
              <a:ext cx="184825" cy="91361"/>
            </a:xfrm>
            <a:custGeom>
              <a:avLst/>
              <a:gdLst>
                <a:gd name="connsiteX0" fmla="*/ 269822 w 269822"/>
                <a:gd name="connsiteY0" fmla="*/ 89941 h 124775"/>
                <a:gd name="connsiteX1" fmla="*/ 74950 w 269822"/>
                <a:gd name="connsiteY1" fmla="*/ 119922 h 124775"/>
                <a:gd name="connsiteX2" fmla="*/ 0 w 269822"/>
                <a:gd name="connsiteY2" fmla="*/ 0 h 124775"/>
              </a:gdLst>
              <a:ahLst/>
              <a:cxnLst>
                <a:cxn ang="0">
                  <a:pos x="connsiteX0" y="connsiteY0"/>
                </a:cxn>
                <a:cxn ang="0">
                  <a:pos x="connsiteX1" y="connsiteY1"/>
                </a:cxn>
                <a:cxn ang="0">
                  <a:pos x="connsiteX2" y="connsiteY2"/>
                </a:cxn>
              </a:cxnLst>
              <a:rect l="l" t="t" r="r" b="b"/>
              <a:pathLst>
                <a:path w="269822" h="124775">
                  <a:moveTo>
                    <a:pt x="269822" y="89941"/>
                  </a:moveTo>
                  <a:cubicBezTo>
                    <a:pt x="194871" y="112426"/>
                    <a:pt x="119920" y="134912"/>
                    <a:pt x="74950" y="119922"/>
                  </a:cubicBezTo>
                  <a:cubicBezTo>
                    <a:pt x="29980" y="104932"/>
                    <a:pt x="0" y="0"/>
                    <a:pt x="0" y="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6149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p:bldP spid="6"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3" name="Content Placeholder 2"/>
          <p:cNvSpPr>
            <a:spLocks noGrp="1"/>
          </p:cNvSpPr>
          <p:nvPr>
            <p:ph idx="1"/>
          </p:nvPr>
        </p:nvSpPr>
        <p:spPr>
          <a:xfrm>
            <a:off x="628650" y="1690689"/>
            <a:ext cx="8515350" cy="5032375"/>
          </a:xfrm>
        </p:spPr>
        <p:txBody>
          <a:bodyPr>
            <a:normAutofit/>
          </a:bodyPr>
          <a:lstStyle/>
          <a:p>
            <a:r>
              <a:rPr lang="en-US" dirty="0"/>
              <a:t>We can build a hash table that supports </a:t>
            </a:r>
            <a:r>
              <a:rPr lang="en-US" dirty="0">
                <a:solidFill>
                  <a:schemeClr val="accent4"/>
                </a:solidFill>
              </a:rPr>
              <a:t>INSERT</a:t>
            </a:r>
            <a:r>
              <a:rPr lang="en-US" dirty="0"/>
              <a:t>/</a:t>
            </a:r>
            <a:r>
              <a:rPr lang="en-US" dirty="0">
                <a:solidFill>
                  <a:schemeClr val="accent1"/>
                </a:solidFill>
              </a:rPr>
              <a:t>DELETE</a:t>
            </a:r>
            <a:r>
              <a:rPr lang="en-US" dirty="0"/>
              <a:t>/</a:t>
            </a:r>
            <a:r>
              <a:rPr lang="en-US" dirty="0">
                <a:solidFill>
                  <a:srgbClr val="FF0000"/>
                </a:solidFill>
              </a:rPr>
              <a:t>SEARCH</a:t>
            </a:r>
            <a:r>
              <a:rPr lang="en-US" dirty="0">
                <a:solidFill>
                  <a:schemeClr val="accent5"/>
                </a:solidFill>
              </a:rPr>
              <a:t> </a:t>
            </a:r>
            <a:r>
              <a:rPr lang="en-US" dirty="0"/>
              <a:t>in O(1) expected time</a:t>
            </a:r>
          </a:p>
          <a:p>
            <a:r>
              <a:rPr lang="en-US" dirty="0"/>
              <a:t>Requires O(n log(M)) bits of space.</a:t>
            </a:r>
          </a:p>
          <a:p>
            <a:pPr lvl="1"/>
            <a:r>
              <a:rPr lang="en-US" dirty="0">
                <a:solidFill>
                  <a:schemeClr val="accent4"/>
                </a:solidFill>
              </a:rPr>
              <a:t>O(n) buckets </a:t>
            </a:r>
          </a:p>
          <a:p>
            <a:pPr lvl="1"/>
            <a:r>
              <a:rPr lang="en-US" dirty="0">
                <a:solidFill>
                  <a:schemeClr val="accent4"/>
                </a:solidFill>
              </a:rPr>
              <a:t>O(n) items with log(M) bits per item </a:t>
            </a:r>
          </a:p>
          <a:p>
            <a:pPr lvl="1"/>
            <a:r>
              <a:rPr lang="en-US" dirty="0">
                <a:solidFill>
                  <a:schemeClr val="accent4"/>
                </a:solidFill>
              </a:rPr>
              <a:t>O(log(M)) to store the hash function</a:t>
            </a:r>
          </a:p>
        </p:txBody>
      </p:sp>
      <p:sp>
        <p:nvSpPr>
          <p:cNvPr id="4" name="TextBox 3">
            <a:extLst>
              <a:ext uri="{FF2B5EF4-FFF2-40B4-BE49-F238E27FC236}">
                <a16:creationId xmlns:a16="http://schemas.microsoft.com/office/drawing/2014/main" id="{BC72F545-2882-B545-B39B-A50C8B7141D1}"/>
              </a:ext>
            </a:extLst>
          </p:cNvPr>
          <p:cNvSpPr txBox="1"/>
          <p:nvPr/>
        </p:nvSpPr>
        <p:spPr>
          <a:xfrm>
            <a:off x="5501898" y="0"/>
            <a:ext cx="3642102" cy="923330"/>
          </a:xfrm>
          <a:prstGeom prst="rect">
            <a:avLst/>
          </a:prstGeom>
          <a:noFill/>
        </p:spPr>
        <p:txBody>
          <a:bodyPr wrap="square" rtlCol="0">
            <a:spAutoFit/>
          </a:bodyPr>
          <a:lstStyle/>
          <a:p>
            <a:pPr algn="r"/>
            <a:r>
              <a:rPr lang="en-US" dirty="0"/>
              <a:t>Hashing a universe of size M into n buckets, where at most n of the items in M ever show up.</a:t>
            </a:r>
          </a:p>
        </p:txBody>
      </p:sp>
    </p:spTree>
    <p:extLst>
      <p:ext uri="{BB962C8B-B14F-4D97-AF65-F5344CB8AC3E}">
        <p14:creationId xmlns:p14="http://schemas.microsoft.com/office/powerpoint/2010/main" val="209860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it for data structures </a:t>
            </a:r>
            <a:br>
              <a:rPr lang="en-US" dirty="0"/>
            </a:br>
            <a:r>
              <a:rPr lang="en-US" dirty="0"/>
              <a:t>(for now)</a:t>
            </a:r>
          </a:p>
        </p:txBody>
      </p:sp>
      <p:pic>
        <p:nvPicPr>
          <p:cNvPr id="4" name="Picture 3"/>
          <p:cNvPicPr>
            <a:picLocks noChangeAspect="1"/>
          </p:cNvPicPr>
          <p:nvPr/>
        </p:nvPicPr>
        <p:blipFill>
          <a:blip r:embed="rId2"/>
          <a:stretch>
            <a:fillRect/>
          </a:stretch>
        </p:blipFill>
        <p:spPr>
          <a:xfrm>
            <a:off x="0" y="2865852"/>
            <a:ext cx="9144000" cy="2251710"/>
          </a:xfrm>
          <a:prstGeom prst="rect">
            <a:avLst/>
          </a:prstGeom>
        </p:spPr>
      </p:pic>
      <p:sp>
        <p:nvSpPr>
          <p:cNvPr id="5" name="TextBox 4"/>
          <p:cNvSpPr txBox="1"/>
          <p:nvPr/>
        </p:nvSpPr>
        <p:spPr>
          <a:xfrm>
            <a:off x="2166425" y="4037428"/>
            <a:ext cx="6035040" cy="523220"/>
          </a:xfrm>
          <a:prstGeom prst="rect">
            <a:avLst/>
          </a:prstGeom>
          <a:noFill/>
        </p:spPr>
        <p:txBody>
          <a:bodyPr wrap="square" rtlCol="0">
            <a:spAutoFit/>
          </a:bodyPr>
          <a:lstStyle/>
          <a:p>
            <a:r>
              <a:rPr lang="en-US" sz="2800" dirty="0">
                <a:solidFill>
                  <a:schemeClr val="bg2"/>
                </a:solidFill>
              </a:rPr>
              <a:t>Data Structure: </a:t>
            </a:r>
            <a:r>
              <a:rPr lang="en-US" sz="2800" dirty="0" err="1">
                <a:solidFill>
                  <a:schemeClr val="bg2"/>
                </a:solidFill>
              </a:rPr>
              <a:t>RBTrees</a:t>
            </a:r>
            <a:r>
              <a:rPr lang="en-US" sz="2800" dirty="0">
                <a:solidFill>
                  <a:schemeClr val="bg2"/>
                </a:solidFill>
              </a:rPr>
              <a:t> and Hash Tables</a:t>
            </a:r>
          </a:p>
        </p:txBody>
      </p:sp>
      <p:sp>
        <p:nvSpPr>
          <p:cNvPr id="6" name="TextBox 5"/>
          <p:cNvSpPr txBox="1"/>
          <p:nvPr/>
        </p:nvSpPr>
        <p:spPr>
          <a:xfrm>
            <a:off x="1069144" y="5439836"/>
            <a:ext cx="7005711" cy="584775"/>
          </a:xfrm>
          <a:prstGeom prst="rect">
            <a:avLst/>
          </a:prstGeom>
          <a:noFill/>
        </p:spPr>
        <p:txBody>
          <a:bodyPr wrap="square" rtlCol="0">
            <a:spAutoFit/>
          </a:bodyPr>
          <a:lstStyle/>
          <a:p>
            <a:pPr algn="ctr"/>
            <a:r>
              <a:rPr lang="en-US" sz="3200" dirty="0"/>
              <a:t>Now we can use these going forward!</a:t>
            </a:r>
          </a:p>
        </p:txBody>
      </p:sp>
    </p:spTree>
    <p:extLst>
      <p:ext uri="{BB962C8B-B14F-4D97-AF65-F5344CB8AC3E}">
        <p14:creationId xmlns:p14="http://schemas.microsoft.com/office/powerpoint/2010/main" val="200401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93106" y="0"/>
            <a:ext cx="5298568" cy="4255477"/>
          </a:xfrm>
          <a:prstGeom prst="rect">
            <a:avLst/>
          </a:prstGeom>
        </p:spPr>
      </p:pic>
      <p:sp>
        <p:nvSpPr>
          <p:cNvPr id="2" name="Title 1"/>
          <p:cNvSpPr>
            <a:spLocks noGrp="1"/>
          </p:cNvSpPr>
          <p:nvPr>
            <p:ph type="title"/>
          </p:nvPr>
        </p:nvSpPr>
        <p:spPr>
          <a:xfrm>
            <a:off x="628650" y="2967649"/>
            <a:ext cx="7886700" cy="1325563"/>
          </a:xfrm>
        </p:spPr>
        <p:txBody>
          <a:bodyPr/>
          <a:lstStyle/>
          <a:p>
            <a:r>
              <a:rPr lang="en-US" b="1" dirty="0">
                <a:solidFill>
                  <a:srgbClr val="FF0000"/>
                </a:solidFill>
              </a:rPr>
              <a:t>Before</a:t>
            </a:r>
            <a:r>
              <a:rPr lang="en-US" dirty="0"/>
              <a:t> Next Time</a:t>
            </a:r>
          </a:p>
        </p:txBody>
      </p:sp>
      <p:sp>
        <p:nvSpPr>
          <p:cNvPr id="3" name="Content Placeholder 2"/>
          <p:cNvSpPr>
            <a:spLocks noGrp="1"/>
          </p:cNvSpPr>
          <p:nvPr>
            <p:ph idx="1"/>
          </p:nvPr>
        </p:nvSpPr>
        <p:spPr/>
        <p:txBody>
          <a:bodyPr/>
          <a:lstStyle/>
          <a:p>
            <a:r>
              <a:rPr lang="en-US" dirty="0"/>
              <a:t>Graph algorithms!</a:t>
            </a:r>
          </a:p>
          <a:p>
            <a:endParaRPr lang="en-US" dirty="0"/>
          </a:p>
          <a:p>
            <a:endParaRPr lang="en-US" dirty="0"/>
          </a:p>
          <a:p>
            <a:endParaRPr lang="en-US" dirty="0"/>
          </a:p>
          <a:p>
            <a:endParaRPr lang="en-US" dirty="0"/>
          </a:p>
          <a:p>
            <a:r>
              <a:rPr lang="en-US" dirty="0"/>
              <a:t>Pre-lecture exercise for Lecture 9</a:t>
            </a:r>
          </a:p>
          <a:p>
            <a:pPr lvl="1"/>
            <a:r>
              <a:rPr lang="en-US" dirty="0">
                <a:solidFill>
                  <a:schemeClr val="accent4"/>
                </a:solidFill>
              </a:rPr>
              <a:t>Intro to graphs</a:t>
            </a:r>
          </a:p>
        </p:txBody>
      </p:sp>
      <p:sp>
        <p:nvSpPr>
          <p:cNvPr id="5" name="Title 1"/>
          <p:cNvSpPr txBox="1">
            <a:spLocks/>
          </p:cNvSpPr>
          <p:nvPr/>
        </p:nvSpPr>
        <p:spPr>
          <a:xfrm>
            <a:off x="781050" y="5175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Next Time</a:t>
            </a:r>
            <a:endParaRPr lang="en-US" dirty="0"/>
          </a:p>
        </p:txBody>
      </p:sp>
    </p:spTree>
    <p:extLst>
      <p:ext uri="{BB962C8B-B14F-4D97-AF65-F5344CB8AC3E}">
        <p14:creationId xmlns:p14="http://schemas.microsoft.com/office/powerpoint/2010/main" val="67269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76098"/>
            <a:ext cx="7886700" cy="1325563"/>
          </a:xfrm>
        </p:spPr>
        <p:txBody>
          <a:bodyPr/>
          <a:lstStyle/>
          <a:p>
            <a:r>
              <a:rPr lang="en-US" dirty="0"/>
              <a:t>Today:</a:t>
            </a:r>
          </a:p>
        </p:txBody>
      </p:sp>
      <p:sp>
        <p:nvSpPr>
          <p:cNvPr id="3" name="Content Placeholder 2"/>
          <p:cNvSpPr>
            <a:spLocks noGrp="1"/>
          </p:cNvSpPr>
          <p:nvPr>
            <p:ph idx="1"/>
          </p:nvPr>
        </p:nvSpPr>
        <p:spPr>
          <a:xfrm>
            <a:off x="628650" y="4501661"/>
            <a:ext cx="7886700" cy="1675301"/>
          </a:xfrm>
        </p:spPr>
        <p:txBody>
          <a:bodyPr>
            <a:normAutofit/>
          </a:bodyPr>
          <a:lstStyle/>
          <a:p>
            <a:r>
              <a:rPr lang="en-US" sz="3200" dirty="0"/>
              <a:t>Hash tables:</a:t>
            </a:r>
          </a:p>
          <a:p>
            <a:pPr lvl="1"/>
            <a:r>
              <a:rPr lang="en-US" sz="2800" dirty="0"/>
              <a:t>O(1) expected time </a:t>
            </a:r>
            <a:r>
              <a:rPr lang="en-US" sz="2800" dirty="0">
                <a:solidFill>
                  <a:schemeClr val="accent4"/>
                </a:solidFill>
              </a:rPr>
              <a:t>INSERT</a:t>
            </a:r>
            <a:r>
              <a:rPr lang="en-US" sz="2800" dirty="0"/>
              <a:t>/</a:t>
            </a:r>
            <a:r>
              <a:rPr lang="en-US" sz="2800" dirty="0">
                <a:solidFill>
                  <a:schemeClr val="accent1"/>
                </a:solidFill>
              </a:rPr>
              <a:t>DELETE</a:t>
            </a:r>
            <a:r>
              <a:rPr lang="en-US" sz="2800" dirty="0"/>
              <a:t>/</a:t>
            </a:r>
            <a:r>
              <a:rPr lang="en-US" sz="2800" dirty="0">
                <a:solidFill>
                  <a:srgbClr val="FF0000"/>
                </a:solidFill>
              </a:rPr>
              <a:t>SEARCH</a:t>
            </a:r>
          </a:p>
          <a:p>
            <a:r>
              <a:rPr lang="en-US" sz="2400" dirty="0"/>
              <a:t>Worse worst-case performance, but often great in practice.</a:t>
            </a:r>
            <a:endParaRPr lang="en-US" sz="3200" dirty="0"/>
          </a:p>
        </p:txBody>
      </p:sp>
      <p:sp>
        <p:nvSpPr>
          <p:cNvPr id="4" name="Title 1"/>
          <p:cNvSpPr txBox="1">
            <a:spLocks/>
          </p:cNvSpPr>
          <p:nvPr/>
        </p:nvSpPr>
        <p:spPr>
          <a:xfrm>
            <a:off x="628650" y="19749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Last time</a:t>
            </a:r>
          </a:p>
        </p:txBody>
      </p:sp>
      <p:sp>
        <p:nvSpPr>
          <p:cNvPr id="5" name="Content Placeholder 2"/>
          <p:cNvSpPr txBox="1">
            <a:spLocks/>
          </p:cNvSpPr>
          <p:nvPr/>
        </p:nvSpPr>
        <p:spPr>
          <a:xfrm>
            <a:off x="628650" y="1500797"/>
            <a:ext cx="7886700" cy="1675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Self balancing trees:</a:t>
            </a:r>
          </a:p>
          <a:p>
            <a:pPr lvl="1"/>
            <a:r>
              <a:rPr lang="en-US" sz="2800" dirty="0"/>
              <a:t>O(log(n)) deterministic </a:t>
            </a:r>
            <a:r>
              <a:rPr lang="en-US" sz="2800" dirty="0">
                <a:solidFill>
                  <a:schemeClr val="accent4"/>
                </a:solidFill>
              </a:rPr>
              <a:t>INSERT</a:t>
            </a:r>
            <a:r>
              <a:rPr lang="en-US" sz="2800" dirty="0"/>
              <a:t>/</a:t>
            </a:r>
            <a:r>
              <a:rPr lang="en-US" sz="2800" dirty="0">
                <a:solidFill>
                  <a:schemeClr val="accent1"/>
                </a:solidFill>
              </a:rPr>
              <a:t>DELETE</a:t>
            </a:r>
            <a:r>
              <a:rPr lang="en-US" sz="2800" dirty="0"/>
              <a:t>/</a:t>
            </a:r>
            <a:r>
              <a:rPr lang="en-US" sz="2800" dirty="0">
                <a:solidFill>
                  <a:srgbClr val="FF0000"/>
                </a:solidFill>
              </a:rPr>
              <a:t>SEARCH</a:t>
            </a:r>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1398257">
            <a:off x="7307392" y="4197014"/>
            <a:ext cx="1686025" cy="1052457"/>
          </a:xfrm>
          <a:prstGeom prst="rect">
            <a:avLst/>
          </a:prstGeom>
        </p:spPr>
      </p:pic>
      <p:sp>
        <p:nvSpPr>
          <p:cNvPr id="7" name="TextBox 6"/>
          <p:cNvSpPr txBox="1"/>
          <p:nvPr/>
        </p:nvSpPr>
        <p:spPr>
          <a:xfrm>
            <a:off x="7469944" y="2539184"/>
            <a:ext cx="1856936" cy="365760"/>
          </a:xfrm>
          <a:prstGeom prst="rect">
            <a:avLst/>
          </a:prstGeom>
          <a:noFill/>
        </p:spPr>
        <p:txBody>
          <a:bodyPr wrap="square" rtlCol="0">
            <a:spAutoFit/>
          </a:bodyPr>
          <a:lstStyle/>
          <a:p>
            <a:r>
              <a:rPr lang="en-US" dirty="0"/>
              <a:t>#</a:t>
            </a:r>
            <a:r>
              <a:rPr lang="en-US" dirty="0" err="1"/>
              <a:t>prettysweet</a:t>
            </a:r>
            <a:endParaRPr lang="en-US" dirty="0"/>
          </a:p>
        </p:txBody>
      </p:sp>
      <p:sp>
        <p:nvSpPr>
          <p:cNvPr id="8" name="TextBox 7"/>
          <p:cNvSpPr txBox="1"/>
          <p:nvPr/>
        </p:nvSpPr>
        <p:spPr>
          <a:xfrm>
            <a:off x="6598296" y="5950606"/>
            <a:ext cx="2534529" cy="369332"/>
          </a:xfrm>
          <a:prstGeom prst="rect">
            <a:avLst/>
          </a:prstGeom>
          <a:noFill/>
        </p:spPr>
        <p:txBody>
          <a:bodyPr wrap="square" rtlCol="0">
            <a:spAutoFit/>
          </a:bodyPr>
          <a:lstStyle/>
          <a:p>
            <a:r>
              <a:rPr lang="en-US" dirty="0"/>
              <a:t>#</a:t>
            </a:r>
            <a:r>
              <a:rPr lang="en-US" dirty="0" err="1"/>
              <a:t>evensweeterinpractice</a:t>
            </a:r>
            <a:endParaRPr lang="en-US" dirty="0"/>
          </a:p>
        </p:txBody>
      </p:sp>
      <p:sp>
        <p:nvSpPr>
          <p:cNvPr id="9" name="TextBox 8"/>
          <p:cNvSpPr txBox="1"/>
          <p:nvPr/>
        </p:nvSpPr>
        <p:spPr>
          <a:xfrm>
            <a:off x="1589649" y="6270387"/>
            <a:ext cx="7343336" cy="646331"/>
          </a:xfrm>
          <a:prstGeom prst="rect">
            <a:avLst/>
          </a:prstGeom>
          <a:noFill/>
        </p:spPr>
        <p:txBody>
          <a:bodyPr wrap="square" rtlCol="0">
            <a:spAutoFit/>
          </a:bodyPr>
          <a:lstStyle/>
          <a:p>
            <a:pPr algn="r"/>
            <a:r>
              <a:rPr lang="en-US" dirty="0" err="1">
                <a:solidFill>
                  <a:schemeClr val="accent4"/>
                </a:solidFill>
              </a:rPr>
              <a:t>eg</a:t>
            </a:r>
            <a:r>
              <a:rPr lang="en-US" dirty="0">
                <a:solidFill>
                  <a:schemeClr val="accent4"/>
                </a:solidFill>
              </a:rPr>
              <a:t>, Python’s </a:t>
            </a:r>
            <a:r>
              <a:rPr lang="en-US" dirty="0" err="1">
                <a:solidFill>
                  <a:schemeClr val="accent4"/>
                </a:solidFill>
                <a:latin typeface="Courier" charset="0"/>
                <a:ea typeface="Courier" charset="0"/>
                <a:cs typeface="Courier" charset="0"/>
              </a:rPr>
              <a:t>dict</a:t>
            </a:r>
            <a:r>
              <a:rPr lang="en-US" dirty="0">
                <a:solidFill>
                  <a:schemeClr val="accent4"/>
                </a:solidFill>
              </a:rPr>
              <a:t>, Java’s </a:t>
            </a:r>
            <a:r>
              <a:rPr lang="en-US" dirty="0" err="1">
                <a:solidFill>
                  <a:schemeClr val="accent4"/>
                </a:solidFill>
                <a:latin typeface="Courier" charset="0"/>
                <a:ea typeface="Courier" charset="0"/>
                <a:cs typeface="Courier" charset="0"/>
              </a:rPr>
              <a:t>HashSet</a:t>
            </a:r>
            <a:r>
              <a:rPr lang="en-US" dirty="0">
                <a:solidFill>
                  <a:schemeClr val="accent4"/>
                </a:solidFill>
                <a:latin typeface="Courier" charset="0"/>
                <a:ea typeface="Courier" charset="0"/>
                <a:cs typeface="Courier" charset="0"/>
              </a:rPr>
              <a:t>/</a:t>
            </a:r>
            <a:r>
              <a:rPr lang="en-US" dirty="0" err="1">
                <a:solidFill>
                  <a:schemeClr val="accent4"/>
                </a:solidFill>
                <a:latin typeface="Courier" charset="0"/>
                <a:ea typeface="Courier" charset="0"/>
                <a:cs typeface="Courier" charset="0"/>
              </a:rPr>
              <a:t>HashMap</a:t>
            </a:r>
            <a:r>
              <a:rPr lang="en-US" dirty="0">
                <a:solidFill>
                  <a:schemeClr val="accent4"/>
                </a:solidFill>
              </a:rPr>
              <a:t>, C++’s </a:t>
            </a:r>
            <a:r>
              <a:rPr lang="en-US" dirty="0" err="1">
                <a:solidFill>
                  <a:schemeClr val="accent4"/>
                </a:solidFill>
                <a:latin typeface="Courier" charset="0"/>
                <a:ea typeface="Courier" charset="0"/>
                <a:cs typeface="Courier" charset="0"/>
              </a:rPr>
              <a:t>unordered_map</a:t>
            </a:r>
            <a:endParaRPr lang="en-US" dirty="0">
              <a:solidFill>
                <a:schemeClr val="accent4"/>
              </a:solidFill>
              <a:latin typeface="Courier" charset="0"/>
              <a:ea typeface="Courier" charset="0"/>
              <a:cs typeface="Courier" charset="0"/>
            </a:endParaRPr>
          </a:p>
          <a:p>
            <a:pPr algn="r"/>
            <a:r>
              <a:rPr lang="en-US" dirty="0">
                <a:solidFill>
                  <a:schemeClr val="accent4"/>
                </a:solidFill>
              </a:rPr>
              <a:t>Hash tables are used for databases, caching, object representation, </a:t>
            </a:r>
            <a:r>
              <a:rPr lang="mr-IN" dirty="0">
                <a:solidFill>
                  <a:schemeClr val="accent4"/>
                </a:solidFill>
              </a:rPr>
              <a:t>…</a:t>
            </a:r>
            <a:endParaRPr lang="en-US" dirty="0">
              <a:solidFill>
                <a:schemeClr val="accent4"/>
              </a:solidFill>
            </a:endParaRPr>
          </a:p>
        </p:txBody>
      </p:sp>
    </p:spTree>
    <p:extLst>
      <p:ext uri="{BB962C8B-B14F-4D97-AF65-F5344CB8AC3E}">
        <p14:creationId xmlns:p14="http://schemas.microsoft.com/office/powerpoint/2010/main" val="130666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59807"/>
          </a:xfrm>
        </p:spPr>
        <p:txBody>
          <a:bodyPr>
            <a:normAutofit/>
          </a:bodyPr>
          <a:lstStyle/>
          <a:p>
            <a:r>
              <a:rPr lang="en-US" dirty="0"/>
              <a:t>One way to get O(1) time</a:t>
            </a:r>
          </a:p>
        </p:txBody>
      </p:sp>
      <p:sp>
        <p:nvSpPr>
          <p:cNvPr id="3" name="Content Placeholder 2"/>
          <p:cNvSpPr>
            <a:spLocks noGrp="1"/>
          </p:cNvSpPr>
          <p:nvPr>
            <p:ph idx="1"/>
          </p:nvPr>
        </p:nvSpPr>
        <p:spPr>
          <a:xfrm>
            <a:off x="628650" y="1193659"/>
            <a:ext cx="7886700" cy="4351338"/>
          </a:xfrm>
        </p:spPr>
        <p:txBody>
          <a:bodyPr/>
          <a:lstStyle/>
          <a:p>
            <a:r>
              <a:rPr lang="en-US" dirty="0"/>
              <a:t>Say all keys are in the set {1,2,3,4,5,6,7,8,9}. </a:t>
            </a:r>
          </a:p>
          <a:p>
            <a:r>
              <a:rPr lang="en-US" dirty="0">
                <a:solidFill>
                  <a:schemeClr val="accent4"/>
                </a:solidFill>
              </a:rPr>
              <a:t>INSERT</a:t>
            </a:r>
            <a:r>
              <a:rPr lang="en-US" dirty="0"/>
              <a:t>:</a:t>
            </a:r>
          </a:p>
          <a:p>
            <a:endParaRPr lang="en-US" dirty="0"/>
          </a:p>
          <a:p>
            <a:r>
              <a:rPr lang="en-US" dirty="0">
                <a:solidFill>
                  <a:schemeClr val="accent1"/>
                </a:solidFill>
              </a:rPr>
              <a:t>DELETE</a:t>
            </a:r>
            <a:r>
              <a:rPr lang="en-US" dirty="0"/>
              <a:t>:</a:t>
            </a:r>
          </a:p>
          <a:p>
            <a:endParaRPr lang="en-US" dirty="0"/>
          </a:p>
          <a:p>
            <a:r>
              <a:rPr lang="en-US" dirty="0">
                <a:solidFill>
                  <a:srgbClr val="FF0000"/>
                </a:solidFill>
              </a:rPr>
              <a:t>SEARCH</a:t>
            </a:r>
            <a:r>
              <a:rPr lang="en-US" dirty="0"/>
              <a:t>:</a:t>
            </a:r>
          </a:p>
        </p:txBody>
      </p:sp>
      <p:sp>
        <p:nvSpPr>
          <p:cNvPr id="5" name="Rectangle 4"/>
          <p:cNvSpPr/>
          <p:nvPr/>
        </p:nvSpPr>
        <p:spPr>
          <a:xfrm>
            <a:off x="2326501" y="1780802"/>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6" name="Rectangle 5"/>
          <p:cNvSpPr/>
          <p:nvPr/>
        </p:nvSpPr>
        <p:spPr>
          <a:xfrm>
            <a:off x="3360739" y="1776342"/>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4376952" y="1776342"/>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5448058" y="1775045"/>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2" name="Group 11"/>
          <p:cNvGrpSpPr/>
          <p:nvPr/>
        </p:nvGrpSpPr>
        <p:grpSpPr>
          <a:xfrm>
            <a:off x="2485489" y="5049669"/>
            <a:ext cx="630924" cy="1105465"/>
            <a:chOff x="628650" y="3152633"/>
            <a:chExt cx="889379" cy="2115403"/>
          </a:xfrm>
        </p:grpSpPr>
        <p:cxnSp>
          <p:nvCxnSpPr>
            <p:cNvPr id="13" name="Straight Connector 1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474033" y="5049670"/>
            <a:ext cx="630924" cy="1105465"/>
            <a:chOff x="628650" y="3152633"/>
            <a:chExt cx="889379" cy="2115403"/>
          </a:xfrm>
        </p:grpSpPr>
        <p:cxnSp>
          <p:nvCxnSpPr>
            <p:cNvPr id="17" name="Straight Connector 1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474478" y="5049671"/>
            <a:ext cx="630924" cy="1105465"/>
            <a:chOff x="628650" y="3152633"/>
            <a:chExt cx="889379" cy="2115403"/>
          </a:xfrm>
        </p:grpSpPr>
        <p:cxnSp>
          <p:nvCxnSpPr>
            <p:cNvPr id="21" name="Straight Connector 2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463023" y="5049672"/>
            <a:ext cx="630924" cy="1105465"/>
            <a:chOff x="628650" y="3152633"/>
            <a:chExt cx="889379" cy="2115403"/>
          </a:xfrm>
        </p:grpSpPr>
        <p:cxnSp>
          <p:nvCxnSpPr>
            <p:cNvPr id="25" name="Straight Connector 2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6409409" y="5049672"/>
            <a:ext cx="630924" cy="1105465"/>
            <a:chOff x="628650" y="3152633"/>
            <a:chExt cx="889379" cy="2115403"/>
          </a:xfrm>
        </p:grpSpPr>
        <p:cxnSp>
          <p:nvCxnSpPr>
            <p:cNvPr id="29" name="Straight Connector 2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7310873" y="5049672"/>
            <a:ext cx="630924" cy="1105465"/>
            <a:chOff x="628650" y="3152633"/>
            <a:chExt cx="889379" cy="2115403"/>
          </a:xfrm>
        </p:grpSpPr>
        <p:cxnSp>
          <p:nvCxnSpPr>
            <p:cNvPr id="33" name="Straight Connector 3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8161400" y="5049672"/>
            <a:ext cx="630924" cy="1105465"/>
            <a:chOff x="628650" y="3152633"/>
            <a:chExt cx="889379" cy="2115403"/>
          </a:xfrm>
        </p:grpSpPr>
        <p:cxnSp>
          <p:nvCxnSpPr>
            <p:cNvPr id="37" name="Straight Connector 3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83580" y="5049670"/>
            <a:ext cx="630924" cy="1105465"/>
            <a:chOff x="628650" y="3152633"/>
            <a:chExt cx="889379" cy="2115403"/>
          </a:xfrm>
        </p:grpSpPr>
        <p:cxnSp>
          <p:nvCxnSpPr>
            <p:cNvPr id="41" name="Straight Connector 4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1584025" y="5049671"/>
            <a:ext cx="630924" cy="1105465"/>
            <a:chOff x="628650" y="3152633"/>
            <a:chExt cx="889379" cy="2115403"/>
          </a:xfrm>
        </p:grpSpPr>
        <p:cxnSp>
          <p:nvCxnSpPr>
            <p:cNvPr id="45" name="Straight Connector 4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3601586" y="6260346"/>
            <a:ext cx="367409" cy="523220"/>
          </a:xfrm>
          <a:prstGeom prst="rect">
            <a:avLst/>
          </a:prstGeom>
        </p:spPr>
        <p:txBody>
          <a:bodyPr wrap="none">
            <a:spAutoFit/>
          </a:bodyPr>
          <a:lstStyle/>
          <a:p>
            <a:pPr algn="ctr"/>
            <a:r>
              <a:rPr lang="en-US" sz="2800" dirty="0">
                <a:solidFill>
                  <a:schemeClr val="tx1"/>
                </a:solidFill>
              </a:rPr>
              <a:t>4</a:t>
            </a:r>
          </a:p>
        </p:txBody>
      </p:sp>
      <p:sp>
        <p:nvSpPr>
          <p:cNvPr id="49" name="Rectangle 48"/>
          <p:cNvSpPr/>
          <p:nvPr/>
        </p:nvSpPr>
        <p:spPr>
          <a:xfrm>
            <a:off x="4602030" y="6260346"/>
            <a:ext cx="367409" cy="523220"/>
          </a:xfrm>
          <a:prstGeom prst="rect">
            <a:avLst/>
          </a:prstGeom>
        </p:spPr>
        <p:txBody>
          <a:bodyPr wrap="none">
            <a:spAutoFit/>
          </a:bodyPr>
          <a:lstStyle/>
          <a:p>
            <a:pPr algn="ctr"/>
            <a:r>
              <a:rPr lang="en-US" sz="2800" dirty="0">
                <a:solidFill>
                  <a:schemeClr val="tx1"/>
                </a:solidFill>
              </a:rPr>
              <a:t>5</a:t>
            </a:r>
          </a:p>
        </p:txBody>
      </p:sp>
      <p:sp>
        <p:nvSpPr>
          <p:cNvPr id="50" name="Rectangle 49"/>
          <p:cNvSpPr/>
          <p:nvPr/>
        </p:nvSpPr>
        <p:spPr>
          <a:xfrm>
            <a:off x="5602474" y="6257284"/>
            <a:ext cx="367409" cy="523220"/>
          </a:xfrm>
          <a:prstGeom prst="rect">
            <a:avLst/>
          </a:prstGeom>
        </p:spPr>
        <p:txBody>
          <a:bodyPr wrap="none">
            <a:spAutoFit/>
          </a:bodyPr>
          <a:lstStyle/>
          <a:p>
            <a:pPr algn="ctr"/>
            <a:r>
              <a:rPr lang="en-US" sz="2800" dirty="0">
                <a:solidFill>
                  <a:schemeClr val="tx1"/>
                </a:solidFill>
              </a:rPr>
              <a:t>6</a:t>
            </a:r>
          </a:p>
        </p:txBody>
      </p:sp>
      <p:sp>
        <p:nvSpPr>
          <p:cNvPr id="51" name="Rectangle 50"/>
          <p:cNvSpPr/>
          <p:nvPr/>
        </p:nvSpPr>
        <p:spPr>
          <a:xfrm>
            <a:off x="6535216" y="6226926"/>
            <a:ext cx="367409" cy="523220"/>
          </a:xfrm>
          <a:prstGeom prst="rect">
            <a:avLst/>
          </a:prstGeom>
        </p:spPr>
        <p:txBody>
          <a:bodyPr wrap="none">
            <a:spAutoFit/>
          </a:bodyPr>
          <a:lstStyle/>
          <a:p>
            <a:pPr algn="ctr"/>
            <a:r>
              <a:rPr lang="en-US" sz="2800" dirty="0">
                <a:solidFill>
                  <a:schemeClr val="tx1"/>
                </a:solidFill>
              </a:rPr>
              <a:t>7</a:t>
            </a:r>
          </a:p>
        </p:txBody>
      </p:sp>
      <p:sp>
        <p:nvSpPr>
          <p:cNvPr id="52" name="Rectangle 51"/>
          <p:cNvSpPr/>
          <p:nvPr/>
        </p:nvSpPr>
        <p:spPr>
          <a:xfrm>
            <a:off x="7467958" y="6223864"/>
            <a:ext cx="367409" cy="523220"/>
          </a:xfrm>
          <a:prstGeom prst="rect">
            <a:avLst/>
          </a:prstGeom>
        </p:spPr>
        <p:txBody>
          <a:bodyPr wrap="none">
            <a:spAutoFit/>
          </a:bodyPr>
          <a:lstStyle/>
          <a:p>
            <a:pPr algn="ctr"/>
            <a:r>
              <a:rPr lang="en-US" sz="2800" dirty="0">
                <a:solidFill>
                  <a:schemeClr val="tx1"/>
                </a:solidFill>
              </a:rPr>
              <a:t>8</a:t>
            </a:r>
          </a:p>
        </p:txBody>
      </p:sp>
      <p:sp>
        <p:nvSpPr>
          <p:cNvPr id="53" name="Rectangle 52"/>
          <p:cNvSpPr/>
          <p:nvPr/>
        </p:nvSpPr>
        <p:spPr>
          <a:xfrm>
            <a:off x="8282167" y="6193506"/>
            <a:ext cx="367409" cy="523220"/>
          </a:xfrm>
          <a:prstGeom prst="rect">
            <a:avLst/>
          </a:prstGeom>
        </p:spPr>
        <p:txBody>
          <a:bodyPr wrap="none">
            <a:spAutoFit/>
          </a:bodyPr>
          <a:lstStyle/>
          <a:p>
            <a:pPr algn="ctr"/>
            <a:r>
              <a:rPr lang="en-US" sz="2800" dirty="0">
                <a:solidFill>
                  <a:schemeClr val="tx1"/>
                </a:solidFill>
              </a:rPr>
              <a:t>9</a:t>
            </a:r>
          </a:p>
        </p:txBody>
      </p:sp>
      <p:sp>
        <p:nvSpPr>
          <p:cNvPr id="54" name="Rectangle 53"/>
          <p:cNvSpPr/>
          <p:nvPr/>
        </p:nvSpPr>
        <p:spPr>
          <a:xfrm>
            <a:off x="8213135" y="5452954"/>
            <a:ext cx="546901" cy="648979"/>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9</a:t>
            </a:r>
            <a:endParaRPr lang="en-US" dirty="0">
              <a:solidFill>
                <a:schemeClr val="tx1"/>
              </a:solidFill>
            </a:endParaRPr>
          </a:p>
        </p:txBody>
      </p:sp>
      <p:sp>
        <p:nvSpPr>
          <p:cNvPr id="55" name="Rectangle 54"/>
          <p:cNvSpPr/>
          <p:nvPr/>
        </p:nvSpPr>
        <p:spPr>
          <a:xfrm>
            <a:off x="5514758" y="5452954"/>
            <a:ext cx="535272" cy="65111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56" name="Rectangle 55"/>
          <p:cNvSpPr/>
          <p:nvPr/>
        </p:nvSpPr>
        <p:spPr>
          <a:xfrm>
            <a:off x="2537224" y="5452954"/>
            <a:ext cx="535568" cy="6823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7" name="Rectangle 56"/>
          <p:cNvSpPr/>
          <p:nvPr/>
        </p:nvSpPr>
        <p:spPr>
          <a:xfrm>
            <a:off x="4526213" y="5452954"/>
            <a:ext cx="530679" cy="659946"/>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714367" y="6246844"/>
            <a:ext cx="367409" cy="523220"/>
          </a:xfrm>
          <a:prstGeom prst="rect">
            <a:avLst/>
          </a:prstGeom>
        </p:spPr>
        <p:txBody>
          <a:bodyPr wrap="none">
            <a:spAutoFit/>
          </a:bodyPr>
          <a:lstStyle/>
          <a:p>
            <a:pPr algn="ctr"/>
            <a:r>
              <a:rPr lang="en-US" sz="2800" dirty="0">
                <a:solidFill>
                  <a:schemeClr val="tx1"/>
                </a:solidFill>
              </a:rPr>
              <a:t>1</a:t>
            </a:r>
          </a:p>
        </p:txBody>
      </p:sp>
      <p:sp>
        <p:nvSpPr>
          <p:cNvPr id="69" name="Rectangle 68"/>
          <p:cNvSpPr/>
          <p:nvPr/>
        </p:nvSpPr>
        <p:spPr>
          <a:xfrm>
            <a:off x="1714811" y="6246844"/>
            <a:ext cx="367409" cy="523220"/>
          </a:xfrm>
          <a:prstGeom prst="rect">
            <a:avLst/>
          </a:prstGeom>
        </p:spPr>
        <p:txBody>
          <a:bodyPr wrap="none">
            <a:spAutoFit/>
          </a:bodyPr>
          <a:lstStyle/>
          <a:p>
            <a:pPr algn="ctr"/>
            <a:r>
              <a:rPr lang="en-US" sz="2800" dirty="0">
                <a:solidFill>
                  <a:schemeClr val="tx1"/>
                </a:solidFill>
              </a:rPr>
              <a:t>2</a:t>
            </a:r>
          </a:p>
        </p:txBody>
      </p:sp>
      <p:sp>
        <p:nvSpPr>
          <p:cNvPr id="70" name="Rectangle 69"/>
          <p:cNvSpPr/>
          <p:nvPr/>
        </p:nvSpPr>
        <p:spPr>
          <a:xfrm>
            <a:off x="2616275" y="6245313"/>
            <a:ext cx="367409" cy="523220"/>
          </a:xfrm>
          <a:prstGeom prst="rect">
            <a:avLst/>
          </a:prstGeom>
        </p:spPr>
        <p:txBody>
          <a:bodyPr wrap="none">
            <a:spAutoFit/>
          </a:bodyPr>
          <a:lstStyle/>
          <a:p>
            <a:pPr algn="ctr"/>
            <a:r>
              <a:rPr lang="en-US" sz="2800" dirty="0">
                <a:solidFill>
                  <a:schemeClr val="tx1"/>
                </a:solidFill>
              </a:rPr>
              <a:t>3</a:t>
            </a:r>
          </a:p>
        </p:txBody>
      </p:sp>
      <p:sp>
        <p:nvSpPr>
          <p:cNvPr id="71" name="Rectangle 70"/>
          <p:cNvSpPr/>
          <p:nvPr/>
        </p:nvSpPr>
        <p:spPr>
          <a:xfrm>
            <a:off x="2323711" y="2671596"/>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2" name="Rectangle 71"/>
          <p:cNvSpPr/>
          <p:nvPr/>
        </p:nvSpPr>
        <p:spPr>
          <a:xfrm>
            <a:off x="2291071" y="3628364"/>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3" name="Rectangle 72"/>
          <p:cNvSpPr/>
          <p:nvPr/>
        </p:nvSpPr>
        <p:spPr>
          <a:xfrm>
            <a:off x="3263794" y="3628363"/>
            <a:ext cx="705201" cy="718565"/>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cxnSp>
        <p:nvCxnSpPr>
          <p:cNvPr id="75" name="Straight Arrow Connector 74"/>
          <p:cNvCxnSpPr/>
          <p:nvPr/>
        </p:nvCxnSpPr>
        <p:spPr>
          <a:xfrm>
            <a:off x="2838734" y="4517409"/>
            <a:ext cx="0" cy="750627"/>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83684" y="4476466"/>
            <a:ext cx="1618346" cy="369332"/>
          </a:xfrm>
          <a:prstGeom prst="rect">
            <a:avLst/>
          </a:prstGeom>
          <a:noFill/>
        </p:spPr>
        <p:txBody>
          <a:bodyPr wrap="square" rtlCol="0">
            <a:spAutoFit/>
          </a:bodyPr>
          <a:lstStyle/>
          <a:p>
            <a:r>
              <a:rPr lang="en-US" dirty="0">
                <a:solidFill>
                  <a:srgbClr val="FF0000"/>
                </a:solidFill>
              </a:rPr>
              <a:t>3 is here.</a:t>
            </a:r>
          </a:p>
        </p:txBody>
      </p:sp>
      <p:sp>
        <p:nvSpPr>
          <p:cNvPr id="77" name="TextBox 76"/>
          <p:cNvSpPr txBox="1"/>
          <p:nvPr/>
        </p:nvSpPr>
        <p:spPr>
          <a:xfrm rot="2030683">
            <a:off x="1276508" y="4343973"/>
            <a:ext cx="1278124" cy="923330"/>
          </a:xfrm>
          <a:prstGeom prst="rect">
            <a:avLst/>
          </a:prstGeom>
          <a:noFill/>
        </p:spPr>
        <p:txBody>
          <a:bodyPr wrap="square" rtlCol="0">
            <a:spAutoFit/>
          </a:bodyPr>
          <a:lstStyle/>
          <a:p>
            <a:r>
              <a:rPr lang="en-US" dirty="0">
                <a:solidFill>
                  <a:srgbClr val="FF0000"/>
                </a:solidFill>
              </a:rPr>
              <a:t>2 isn’t in the data structure.</a:t>
            </a:r>
          </a:p>
        </p:txBody>
      </p:sp>
      <p:sp>
        <p:nvSpPr>
          <p:cNvPr id="78" name="TextBox 77"/>
          <p:cNvSpPr txBox="1"/>
          <p:nvPr/>
        </p:nvSpPr>
        <p:spPr>
          <a:xfrm>
            <a:off x="7028433" y="365125"/>
            <a:ext cx="1969727" cy="646331"/>
          </a:xfrm>
          <a:prstGeom prst="rect">
            <a:avLst/>
          </a:prstGeom>
          <a:noFill/>
        </p:spPr>
        <p:txBody>
          <a:bodyPr wrap="square" rtlCol="0">
            <a:spAutoFit/>
          </a:bodyPr>
          <a:lstStyle/>
          <a:p>
            <a:pPr algn="r"/>
            <a:r>
              <a:rPr lang="en-US" dirty="0">
                <a:solidFill>
                  <a:schemeClr val="accent4"/>
                </a:solidFill>
              </a:rPr>
              <a:t>This is called “direct addressing”</a:t>
            </a:r>
          </a:p>
        </p:txBody>
      </p:sp>
    </p:spTree>
    <p:extLst>
      <p:ext uri="{BB962C8B-B14F-4D97-AF65-F5344CB8AC3E}">
        <p14:creationId xmlns:p14="http://schemas.microsoft.com/office/powerpoint/2010/main" val="29103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 nodeType="click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0" presetClass="path" presetSubtype="0" accel="50000" decel="50000" fill="hold" grpId="0" nodeType="withEffect">
                                  <p:stCondLst>
                                    <p:cond delay="0"/>
                                  </p:stCondLst>
                                  <p:childTnLst>
                                    <p:animMotion origin="layout" path="M -0.64202 -0.5338 L 5E-6 -1.11111E-6 " pathEditMode="relative" rAng="0" ptsTypes="AA">
                                      <p:cBhvr>
                                        <p:cTn id="64" dur="1000" fill="hold"/>
                                        <p:tgtEl>
                                          <p:spTgt spid="54"/>
                                        </p:tgtEl>
                                        <p:attrNameLst>
                                          <p:attrName>ppt_x</p:attrName>
                                          <p:attrName>ppt_y</p:attrName>
                                        </p:attrNameLst>
                                      </p:cBhvr>
                                      <p:rCtr x="32101" y="26690"/>
                                    </p:animMotion>
                                  </p:childTnLst>
                                </p:cTn>
                              </p:par>
                            </p:childTnLst>
                          </p:cTn>
                        </p:par>
                        <p:par>
                          <p:cTn id="65" fill="hold">
                            <p:stCondLst>
                              <p:cond delay="1000"/>
                            </p:stCondLst>
                            <p:childTnLst>
                              <p:par>
                                <p:cTn id="66" presetID="1" presetClass="entr" presetSubtype="0" fill="hold" grpId="1" nodeType="afterEffect">
                                  <p:stCondLst>
                                    <p:cond delay="0"/>
                                  </p:stCondLst>
                                  <p:childTnLst>
                                    <p:set>
                                      <p:cBhvr>
                                        <p:cTn id="67" dur="1" fill="hold">
                                          <p:stCondLst>
                                            <p:cond delay="0"/>
                                          </p:stCondLst>
                                        </p:cTn>
                                        <p:tgtEl>
                                          <p:spTgt spid="55"/>
                                        </p:tgtEl>
                                        <p:attrNameLst>
                                          <p:attrName>style.visibility</p:attrName>
                                        </p:attrNameLst>
                                      </p:cBhvr>
                                      <p:to>
                                        <p:strVal val="visible"/>
                                      </p:to>
                                    </p:set>
                                  </p:childTnLst>
                                </p:cTn>
                              </p:par>
                            </p:childTnLst>
                          </p:cTn>
                        </p:par>
                        <p:par>
                          <p:cTn id="68" fill="hold">
                            <p:stCondLst>
                              <p:cond delay="1000"/>
                            </p:stCondLst>
                            <p:childTnLst>
                              <p:par>
                                <p:cTn id="69" presetID="0" presetClass="path" presetSubtype="0" accel="50000" decel="50000" fill="hold" grpId="0" nodeType="afterEffect">
                                  <p:stCondLst>
                                    <p:cond delay="0"/>
                                  </p:stCondLst>
                                  <p:childTnLst>
                                    <p:animMotion origin="layout" path="M -0.23177 -0.53009 L -1.66667E-6 -2.59259E-6 " pathEditMode="relative" rAng="0" ptsTypes="AA">
                                      <p:cBhvr>
                                        <p:cTn id="70" dur="1000" fill="hold"/>
                                        <p:tgtEl>
                                          <p:spTgt spid="55"/>
                                        </p:tgtEl>
                                        <p:attrNameLst>
                                          <p:attrName>ppt_x</p:attrName>
                                          <p:attrName>ppt_y</p:attrName>
                                        </p:attrNameLst>
                                      </p:cBhvr>
                                      <p:rCtr x="11580" y="26505"/>
                                    </p:animMotion>
                                  </p:childTnLst>
                                </p:cTn>
                              </p:par>
                            </p:childTnLst>
                          </p:cTn>
                        </p:par>
                        <p:par>
                          <p:cTn id="71" fill="hold">
                            <p:stCondLst>
                              <p:cond delay="2000"/>
                            </p:stCondLst>
                            <p:childTnLst>
                              <p:par>
                                <p:cTn id="72" presetID="1" presetClass="entr" presetSubtype="0" fill="hold" grpId="1" nodeType="afterEffect">
                                  <p:stCondLst>
                                    <p:cond delay="0"/>
                                  </p:stCondLst>
                                  <p:childTnLst>
                                    <p:set>
                                      <p:cBhvr>
                                        <p:cTn id="73" dur="1" fill="hold">
                                          <p:stCondLst>
                                            <p:cond delay="0"/>
                                          </p:stCondLst>
                                        </p:cTn>
                                        <p:tgtEl>
                                          <p:spTgt spid="56"/>
                                        </p:tgtEl>
                                        <p:attrNameLst>
                                          <p:attrName>style.visibility</p:attrName>
                                        </p:attrNameLst>
                                      </p:cBhvr>
                                      <p:to>
                                        <p:strVal val="visible"/>
                                      </p:to>
                                    </p:set>
                                  </p:childTnLst>
                                </p:cTn>
                              </p:par>
                            </p:childTnLst>
                          </p:cTn>
                        </p:par>
                        <p:par>
                          <p:cTn id="74" fill="hold">
                            <p:stCondLst>
                              <p:cond delay="2000"/>
                            </p:stCondLst>
                            <p:childTnLst>
                              <p:par>
                                <p:cTn id="75" presetID="0" presetClass="path" presetSubtype="0" accel="50000" decel="50000" fill="hold" grpId="0" nodeType="afterEffect">
                                  <p:stCondLst>
                                    <p:cond delay="0"/>
                                  </p:stCondLst>
                                  <p:childTnLst>
                                    <p:animMotion origin="layout" path="M 0.2125 -0.53241 L -8.33333E-7 2.59259E-6 " pathEditMode="relative" rAng="0" ptsTypes="AA">
                                      <p:cBhvr>
                                        <p:cTn id="76" dur="1000" fill="hold"/>
                                        <p:tgtEl>
                                          <p:spTgt spid="56"/>
                                        </p:tgtEl>
                                        <p:attrNameLst>
                                          <p:attrName>ppt_x</p:attrName>
                                          <p:attrName>ppt_y</p:attrName>
                                        </p:attrNameLst>
                                      </p:cBhvr>
                                      <p:rCtr x="-10625" y="26620"/>
                                    </p:animMotion>
                                  </p:childTnLst>
                                </p:cTn>
                              </p:par>
                            </p:childTnLst>
                          </p:cTn>
                        </p:par>
                        <p:par>
                          <p:cTn id="77" fill="hold">
                            <p:stCondLst>
                              <p:cond delay="3000"/>
                            </p:stCondLst>
                            <p:childTnLst>
                              <p:par>
                                <p:cTn id="78" presetID="1" presetClass="entr" presetSubtype="0" fill="hold" grpId="0" nodeType="afterEffect">
                                  <p:stCondLst>
                                    <p:cond delay="0"/>
                                  </p:stCondLst>
                                  <p:childTnLst>
                                    <p:set>
                                      <p:cBhvr>
                                        <p:cTn id="79" dur="1" fill="hold">
                                          <p:stCondLst>
                                            <p:cond delay="0"/>
                                          </p:stCondLst>
                                        </p:cTn>
                                        <p:tgtEl>
                                          <p:spTgt spid="57"/>
                                        </p:tgtEl>
                                        <p:attrNameLst>
                                          <p:attrName>style.visibility</p:attrName>
                                        </p:attrNameLst>
                                      </p:cBhvr>
                                      <p:to>
                                        <p:strVal val="visible"/>
                                      </p:to>
                                    </p:set>
                                  </p:childTnLst>
                                </p:cTn>
                              </p:par>
                            </p:childTnLst>
                          </p:cTn>
                        </p:par>
                        <p:par>
                          <p:cTn id="80" fill="hold">
                            <p:stCondLst>
                              <p:cond delay="3000"/>
                            </p:stCondLst>
                            <p:childTnLst>
                              <p:par>
                                <p:cTn id="81" presetID="0" presetClass="path" presetSubtype="0" accel="50000" decel="50000" fill="hold" grpId="1" nodeType="afterEffect">
                                  <p:stCondLst>
                                    <p:cond delay="0"/>
                                  </p:stCondLst>
                                  <p:childTnLst>
                                    <p:animMotion origin="layout" path="M 0.10798 -0.52894 L 1.66667E-6 0.00347 " pathEditMode="relative" rAng="0" ptsTypes="AA">
                                      <p:cBhvr>
                                        <p:cTn id="82" dur="1000" fill="hold"/>
                                        <p:tgtEl>
                                          <p:spTgt spid="57"/>
                                        </p:tgtEl>
                                        <p:attrNameLst>
                                          <p:attrName>ppt_x</p:attrName>
                                          <p:attrName>ppt_y</p:attrName>
                                        </p:attrNameLst>
                                      </p:cBhvr>
                                      <p:rCtr x="-5399" y="26620"/>
                                    </p:animMotion>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grpId="2" nodeType="clickEffect">
                                  <p:stCondLst>
                                    <p:cond delay="0"/>
                                  </p:stCondLst>
                                  <p:childTnLst>
                                    <p:anim calcmode="lin" valueType="num">
                                      <p:cBhvr additive="base">
                                        <p:cTn id="94" dur="500"/>
                                        <p:tgtEl>
                                          <p:spTgt spid="55"/>
                                        </p:tgtEl>
                                        <p:attrNameLst>
                                          <p:attrName>ppt_x</p:attrName>
                                        </p:attrNameLst>
                                      </p:cBhvr>
                                      <p:tavLst>
                                        <p:tav tm="0">
                                          <p:val>
                                            <p:strVal val="ppt_x"/>
                                          </p:val>
                                        </p:tav>
                                        <p:tav tm="100000">
                                          <p:val>
                                            <p:strVal val="ppt_x"/>
                                          </p:val>
                                        </p:tav>
                                      </p:tavLst>
                                    </p:anim>
                                    <p:anim calcmode="lin" valueType="num">
                                      <p:cBhvr additive="base">
                                        <p:cTn id="95" dur="500"/>
                                        <p:tgtEl>
                                          <p:spTgt spid="55"/>
                                        </p:tgtEl>
                                        <p:attrNameLst>
                                          <p:attrName>ppt_y</p:attrName>
                                        </p:attrNameLst>
                                      </p:cBhvr>
                                      <p:tavLst>
                                        <p:tav tm="0">
                                          <p:val>
                                            <p:strVal val="ppt_y"/>
                                          </p:val>
                                        </p:tav>
                                        <p:tav tm="100000">
                                          <p:val>
                                            <p:strVal val="1+ppt_h/2"/>
                                          </p:val>
                                        </p:tav>
                                      </p:tavLst>
                                    </p:anim>
                                    <p:set>
                                      <p:cBhvr>
                                        <p:cTn id="96" dur="1" fill="hold">
                                          <p:stCondLst>
                                            <p:cond delay="499"/>
                                          </p:stCondLst>
                                        </p:cTn>
                                        <p:tgtEl>
                                          <p:spTgt spid="5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P spid="48" grpId="0"/>
      <p:bldP spid="49" grpId="0"/>
      <p:bldP spid="50" grpId="0"/>
      <p:bldP spid="51" grpId="0"/>
      <p:bldP spid="52" grpId="0"/>
      <p:bldP spid="53" grpId="0"/>
      <p:bldP spid="54" grpId="0" animBg="1"/>
      <p:bldP spid="54" grpId="1" animBg="1"/>
      <p:bldP spid="55" grpId="0" animBg="1"/>
      <p:bldP spid="55" grpId="1" animBg="1"/>
      <p:bldP spid="55" grpId="2" animBg="1"/>
      <p:bldP spid="56" grpId="0" animBg="1"/>
      <p:bldP spid="56" grpId="1" animBg="1"/>
      <p:bldP spid="57" grpId="0" animBg="1"/>
      <p:bldP spid="57" grpId="1" animBg="1"/>
      <p:bldP spid="68" grpId="0"/>
      <p:bldP spid="69" grpId="0"/>
      <p:bldP spid="70" grpId="0"/>
      <p:bldP spid="71" grpId="0" animBg="1"/>
      <p:bldP spid="72" grpId="0" animBg="1"/>
      <p:bldP spid="73" grpId="0" animBg="1"/>
      <p:bldP spid="76"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Picture 41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612950">
            <a:off x="6449710" y="52187"/>
            <a:ext cx="3411456" cy="1918375"/>
          </a:xfrm>
          <a:prstGeom prst="rect">
            <a:avLst/>
          </a:prstGeom>
        </p:spPr>
      </p:pic>
      <p:sp>
        <p:nvSpPr>
          <p:cNvPr id="2" name="Title 1"/>
          <p:cNvSpPr>
            <a:spLocks noGrp="1"/>
          </p:cNvSpPr>
          <p:nvPr>
            <p:ph type="title"/>
          </p:nvPr>
        </p:nvSpPr>
        <p:spPr/>
        <p:txBody>
          <a:bodyPr/>
          <a:lstStyle/>
          <a:p>
            <a:r>
              <a:rPr lang="en-US" dirty="0"/>
              <a:t>That should look familiar</a:t>
            </a:r>
          </a:p>
        </p:txBody>
      </p:sp>
      <p:sp>
        <p:nvSpPr>
          <p:cNvPr id="3" name="Content Placeholder 2"/>
          <p:cNvSpPr>
            <a:spLocks noGrp="1"/>
          </p:cNvSpPr>
          <p:nvPr>
            <p:ph idx="1"/>
          </p:nvPr>
        </p:nvSpPr>
        <p:spPr/>
        <p:txBody>
          <a:bodyPr/>
          <a:lstStyle/>
          <a:p>
            <a:r>
              <a:rPr lang="en-US" dirty="0"/>
              <a:t>Kind of like BUCKETSORT from Lecture 6.</a:t>
            </a:r>
          </a:p>
          <a:p>
            <a:r>
              <a:rPr lang="en-US" dirty="0"/>
              <a:t>Same problem: if the keys may come from a “</a:t>
            </a:r>
            <a:r>
              <a:rPr lang="en-US" dirty="0">
                <a:solidFill>
                  <a:schemeClr val="accent4"/>
                </a:solidFill>
              </a:rPr>
              <a:t>universe</a:t>
            </a:r>
            <a:r>
              <a:rPr lang="en-US" dirty="0"/>
              <a:t>” U = {1,2, </a:t>
            </a:r>
            <a:r>
              <a:rPr lang="mr-IN" dirty="0"/>
              <a:t>…</a:t>
            </a:r>
            <a:r>
              <a:rPr lang="en-US" dirty="0"/>
              <a:t>., 10000000000}</a:t>
            </a:r>
            <a:r>
              <a:rPr lang="mr-IN" dirty="0"/>
              <a:t>…</a:t>
            </a:r>
            <a:r>
              <a:rPr lang="en-US" dirty="0"/>
              <a:t>.</a:t>
            </a:r>
          </a:p>
        </p:txBody>
      </p:sp>
      <p:grpSp>
        <p:nvGrpSpPr>
          <p:cNvPr id="4" name="Group 3"/>
          <p:cNvGrpSpPr/>
          <p:nvPr/>
        </p:nvGrpSpPr>
        <p:grpSpPr>
          <a:xfrm>
            <a:off x="-2765806" y="4240182"/>
            <a:ext cx="13299729" cy="2492501"/>
            <a:chOff x="-2765806" y="4240182"/>
            <a:chExt cx="13299729" cy="2492501"/>
          </a:xfrm>
        </p:grpSpPr>
        <p:grpSp>
          <p:nvGrpSpPr>
            <p:cNvPr id="5" name="Group 4"/>
            <p:cNvGrpSpPr/>
            <p:nvPr/>
          </p:nvGrpSpPr>
          <p:grpSpPr>
            <a:xfrm>
              <a:off x="522506" y="4255357"/>
              <a:ext cx="3164574" cy="627805"/>
              <a:chOff x="656799" y="2524828"/>
              <a:chExt cx="8208744" cy="2156350"/>
            </a:xfrm>
          </p:grpSpPr>
          <p:grpSp>
            <p:nvGrpSpPr>
              <p:cNvPr id="376" name="Group 375"/>
              <p:cNvGrpSpPr/>
              <p:nvPr/>
            </p:nvGrpSpPr>
            <p:grpSpPr>
              <a:xfrm>
                <a:off x="2558708" y="2524828"/>
                <a:ext cx="630924" cy="2156347"/>
                <a:chOff x="628650" y="3152633"/>
                <a:chExt cx="889379" cy="2115403"/>
              </a:xfrm>
            </p:grpSpPr>
            <p:cxnSp>
              <p:nvCxnSpPr>
                <p:cNvPr id="409" name="Straight Connector 40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77" name="Group 376"/>
              <p:cNvGrpSpPr/>
              <p:nvPr/>
            </p:nvGrpSpPr>
            <p:grpSpPr>
              <a:xfrm>
                <a:off x="3547252" y="2524829"/>
                <a:ext cx="630924" cy="2156347"/>
                <a:chOff x="628650" y="3152633"/>
                <a:chExt cx="889379" cy="2115403"/>
              </a:xfrm>
            </p:grpSpPr>
            <p:cxnSp>
              <p:nvCxnSpPr>
                <p:cNvPr id="406" name="Straight Connector 40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78" name="Group 377"/>
              <p:cNvGrpSpPr/>
              <p:nvPr/>
            </p:nvGrpSpPr>
            <p:grpSpPr>
              <a:xfrm>
                <a:off x="4547697" y="2524830"/>
                <a:ext cx="630924" cy="2156347"/>
                <a:chOff x="628650" y="3152633"/>
                <a:chExt cx="889379" cy="2115403"/>
              </a:xfrm>
            </p:grpSpPr>
            <p:cxnSp>
              <p:nvCxnSpPr>
                <p:cNvPr id="403" name="Straight Connector 40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79" name="Group 378"/>
              <p:cNvGrpSpPr/>
              <p:nvPr/>
            </p:nvGrpSpPr>
            <p:grpSpPr>
              <a:xfrm>
                <a:off x="5536242" y="2524831"/>
                <a:ext cx="630924" cy="2156347"/>
                <a:chOff x="628650" y="3152633"/>
                <a:chExt cx="889379" cy="2115403"/>
              </a:xfrm>
            </p:grpSpPr>
            <p:cxnSp>
              <p:nvCxnSpPr>
                <p:cNvPr id="400" name="Straight Connector 39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80" name="Group 379"/>
              <p:cNvGrpSpPr/>
              <p:nvPr/>
            </p:nvGrpSpPr>
            <p:grpSpPr>
              <a:xfrm>
                <a:off x="6482628" y="2524831"/>
                <a:ext cx="630924" cy="2156347"/>
                <a:chOff x="628650" y="3152633"/>
                <a:chExt cx="889379" cy="2115403"/>
              </a:xfrm>
            </p:grpSpPr>
            <p:cxnSp>
              <p:nvCxnSpPr>
                <p:cNvPr id="397" name="Straight Connector 39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81" name="Group 380"/>
              <p:cNvGrpSpPr/>
              <p:nvPr/>
            </p:nvGrpSpPr>
            <p:grpSpPr>
              <a:xfrm>
                <a:off x="7384092" y="2524831"/>
                <a:ext cx="630924" cy="2156347"/>
                <a:chOff x="628650" y="3152633"/>
                <a:chExt cx="889379" cy="2115403"/>
              </a:xfrm>
            </p:grpSpPr>
            <p:cxnSp>
              <p:nvCxnSpPr>
                <p:cNvPr id="394" name="Straight Connector 39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82" name="Group 381"/>
              <p:cNvGrpSpPr/>
              <p:nvPr/>
            </p:nvGrpSpPr>
            <p:grpSpPr>
              <a:xfrm>
                <a:off x="8234619" y="2524831"/>
                <a:ext cx="630924" cy="2156347"/>
                <a:chOff x="628650" y="3152633"/>
                <a:chExt cx="889379" cy="2115403"/>
              </a:xfrm>
            </p:grpSpPr>
            <p:cxnSp>
              <p:nvCxnSpPr>
                <p:cNvPr id="391" name="Straight Connector 39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83" name="Group 382"/>
              <p:cNvGrpSpPr/>
              <p:nvPr/>
            </p:nvGrpSpPr>
            <p:grpSpPr>
              <a:xfrm>
                <a:off x="656799" y="2524829"/>
                <a:ext cx="630924" cy="2156347"/>
                <a:chOff x="628650" y="3152633"/>
                <a:chExt cx="889379" cy="2115403"/>
              </a:xfrm>
            </p:grpSpPr>
            <p:cxnSp>
              <p:nvCxnSpPr>
                <p:cNvPr id="388" name="Straight Connector 38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84" name="Group 383"/>
              <p:cNvGrpSpPr/>
              <p:nvPr/>
            </p:nvGrpSpPr>
            <p:grpSpPr>
              <a:xfrm>
                <a:off x="1657244" y="2524830"/>
                <a:ext cx="630924" cy="2156347"/>
                <a:chOff x="628650" y="3152633"/>
                <a:chExt cx="889379" cy="2115403"/>
              </a:xfrm>
            </p:grpSpPr>
            <p:cxnSp>
              <p:nvCxnSpPr>
                <p:cNvPr id="385" name="Straight Connector 38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829296" y="4255357"/>
              <a:ext cx="3164574" cy="627805"/>
              <a:chOff x="656799" y="2524828"/>
              <a:chExt cx="8208744" cy="2156350"/>
            </a:xfrm>
          </p:grpSpPr>
          <p:grpSp>
            <p:nvGrpSpPr>
              <p:cNvPr id="340" name="Group 339"/>
              <p:cNvGrpSpPr/>
              <p:nvPr/>
            </p:nvGrpSpPr>
            <p:grpSpPr>
              <a:xfrm>
                <a:off x="2558708" y="2524828"/>
                <a:ext cx="630924" cy="2156347"/>
                <a:chOff x="628650" y="3152633"/>
                <a:chExt cx="889379" cy="2115403"/>
              </a:xfrm>
            </p:grpSpPr>
            <p:cxnSp>
              <p:nvCxnSpPr>
                <p:cNvPr id="373" name="Straight Connector 37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1" name="Group 340"/>
              <p:cNvGrpSpPr/>
              <p:nvPr/>
            </p:nvGrpSpPr>
            <p:grpSpPr>
              <a:xfrm>
                <a:off x="3547252" y="2524829"/>
                <a:ext cx="630924" cy="2156347"/>
                <a:chOff x="628650" y="3152633"/>
                <a:chExt cx="889379" cy="2115403"/>
              </a:xfrm>
            </p:grpSpPr>
            <p:cxnSp>
              <p:nvCxnSpPr>
                <p:cNvPr id="370" name="Straight Connector 36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2" name="Group 341"/>
              <p:cNvGrpSpPr/>
              <p:nvPr/>
            </p:nvGrpSpPr>
            <p:grpSpPr>
              <a:xfrm>
                <a:off x="4547697" y="2524830"/>
                <a:ext cx="630924" cy="2156347"/>
                <a:chOff x="628650" y="3152633"/>
                <a:chExt cx="889379" cy="2115403"/>
              </a:xfrm>
            </p:grpSpPr>
            <p:cxnSp>
              <p:nvCxnSpPr>
                <p:cNvPr id="367" name="Straight Connector 36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3" name="Group 342"/>
              <p:cNvGrpSpPr/>
              <p:nvPr/>
            </p:nvGrpSpPr>
            <p:grpSpPr>
              <a:xfrm>
                <a:off x="5536242" y="2524831"/>
                <a:ext cx="630924" cy="2156347"/>
                <a:chOff x="628650" y="3152633"/>
                <a:chExt cx="889379" cy="2115403"/>
              </a:xfrm>
            </p:grpSpPr>
            <p:cxnSp>
              <p:nvCxnSpPr>
                <p:cNvPr id="364" name="Straight Connector 36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a:off x="6482628" y="2524831"/>
                <a:ext cx="630924" cy="2156347"/>
                <a:chOff x="628650" y="3152633"/>
                <a:chExt cx="889379" cy="2115403"/>
              </a:xfrm>
            </p:grpSpPr>
            <p:cxnSp>
              <p:nvCxnSpPr>
                <p:cNvPr id="361" name="Straight Connector 36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5" name="Group 344"/>
              <p:cNvGrpSpPr/>
              <p:nvPr/>
            </p:nvGrpSpPr>
            <p:grpSpPr>
              <a:xfrm>
                <a:off x="7384092" y="2524831"/>
                <a:ext cx="630924" cy="2156347"/>
                <a:chOff x="628650" y="3152633"/>
                <a:chExt cx="889379" cy="2115403"/>
              </a:xfrm>
            </p:grpSpPr>
            <p:cxnSp>
              <p:nvCxnSpPr>
                <p:cNvPr id="358" name="Straight Connector 35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a:off x="8234619" y="2524831"/>
                <a:ext cx="630924" cy="2156347"/>
                <a:chOff x="628650" y="3152633"/>
                <a:chExt cx="889379" cy="2115403"/>
              </a:xfrm>
            </p:grpSpPr>
            <p:cxnSp>
              <p:nvCxnSpPr>
                <p:cNvPr id="355" name="Straight Connector 35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7" name="Group 346"/>
              <p:cNvGrpSpPr/>
              <p:nvPr/>
            </p:nvGrpSpPr>
            <p:grpSpPr>
              <a:xfrm>
                <a:off x="656799" y="2524829"/>
                <a:ext cx="630924" cy="2156347"/>
                <a:chOff x="628650" y="3152633"/>
                <a:chExt cx="889379" cy="2115403"/>
              </a:xfrm>
            </p:grpSpPr>
            <p:cxnSp>
              <p:nvCxnSpPr>
                <p:cNvPr id="352" name="Straight Connector 35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48" name="Group 347"/>
              <p:cNvGrpSpPr/>
              <p:nvPr/>
            </p:nvGrpSpPr>
            <p:grpSpPr>
              <a:xfrm>
                <a:off x="1657244" y="2524830"/>
                <a:ext cx="630924" cy="2156347"/>
                <a:chOff x="628650" y="3152633"/>
                <a:chExt cx="889379" cy="2115403"/>
              </a:xfrm>
            </p:grpSpPr>
            <p:cxnSp>
              <p:nvCxnSpPr>
                <p:cNvPr id="349" name="Straight Connector 34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763048" y="5197062"/>
              <a:ext cx="3164574" cy="627805"/>
              <a:chOff x="656799" y="2524828"/>
              <a:chExt cx="8208744" cy="2156350"/>
            </a:xfrm>
          </p:grpSpPr>
          <p:grpSp>
            <p:nvGrpSpPr>
              <p:cNvPr id="304" name="Group 303"/>
              <p:cNvGrpSpPr/>
              <p:nvPr/>
            </p:nvGrpSpPr>
            <p:grpSpPr>
              <a:xfrm>
                <a:off x="2558708" y="2524828"/>
                <a:ext cx="630924" cy="2156347"/>
                <a:chOff x="628650" y="3152633"/>
                <a:chExt cx="889379" cy="2115403"/>
              </a:xfrm>
            </p:grpSpPr>
            <p:cxnSp>
              <p:nvCxnSpPr>
                <p:cNvPr id="337" name="Straight Connector 33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3547252" y="2524829"/>
                <a:ext cx="630924" cy="2156347"/>
                <a:chOff x="628650" y="3152633"/>
                <a:chExt cx="889379" cy="2115403"/>
              </a:xfrm>
            </p:grpSpPr>
            <p:cxnSp>
              <p:nvCxnSpPr>
                <p:cNvPr id="334" name="Straight Connector 33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06" name="Group 305"/>
              <p:cNvGrpSpPr/>
              <p:nvPr/>
            </p:nvGrpSpPr>
            <p:grpSpPr>
              <a:xfrm>
                <a:off x="4547697" y="2524830"/>
                <a:ext cx="630924" cy="2156347"/>
                <a:chOff x="628650" y="3152633"/>
                <a:chExt cx="889379" cy="2115403"/>
              </a:xfrm>
            </p:grpSpPr>
            <p:cxnSp>
              <p:nvCxnSpPr>
                <p:cNvPr id="331" name="Straight Connector 33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07" name="Group 306"/>
              <p:cNvGrpSpPr/>
              <p:nvPr/>
            </p:nvGrpSpPr>
            <p:grpSpPr>
              <a:xfrm>
                <a:off x="5536242" y="2524831"/>
                <a:ext cx="630924" cy="2156347"/>
                <a:chOff x="628650" y="3152633"/>
                <a:chExt cx="889379" cy="2115403"/>
              </a:xfrm>
            </p:grpSpPr>
            <p:cxnSp>
              <p:nvCxnSpPr>
                <p:cNvPr id="328" name="Straight Connector 32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08" name="Group 307"/>
              <p:cNvGrpSpPr/>
              <p:nvPr/>
            </p:nvGrpSpPr>
            <p:grpSpPr>
              <a:xfrm>
                <a:off x="6482628" y="2524831"/>
                <a:ext cx="630924" cy="2156347"/>
                <a:chOff x="628650" y="3152633"/>
                <a:chExt cx="889379" cy="2115403"/>
              </a:xfrm>
            </p:grpSpPr>
            <p:cxnSp>
              <p:nvCxnSpPr>
                <p:cNvPr id="325" name="Straight Connector 32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09" name="Group 308"/>
              <p:cNvGrpSpPr/>
              <p:nvPr/>
            </p:nvGrpSpPr>
            <p:grpSpPr>
              <a:xfrm>
                <a:off x="7384092" y="2524831"/>
                <a:ext cx="630924" cy="2156347"/>
                <a:chOff x="628650" y="3152633"/>
                <a:chExt cx="889379" cy="2115403"/>
              </a:xfrm>
            </p:grpSpPr>
            <p:cxnSp>
              <p:nvCxnSpPr>
                <p:cNvPr id="322" name="Straight Connector 32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10" name="Group 309"/>
              <p:cNvGrpSpPr/>
              <p:nvPr/>
            </p:nvGrpSpPr>
            <p:grpSpPr>
              <a:xfrm>
                <a:off x="8234619" y="2524831"/>
                <a:ext cx="630924" cy="2156347"/>
                <a:chOff x="628650" y="3152633"/>
                <a:chExt cx="889379" cy="2115403"/>
              </a:xfrm>
            </p:grpSpPr>
            <p:cxnSp>
              <p:nvCxnSpPr>
                <p:cNvPr id="319" name="Straight Connector 31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11" name="Group 310"/>
              <p:cNvGrpSpPr/>
              <p:nvPr/>
            </p:nvGrpSpPr>
            <p:grpSpPr>
              <a:xfrm>
                <a:off x="656799" y="2524829"/>
                <a:ext cx="630924" cy="2156347"/>
                <a:chOff x="628650" y="3152633"/>
                <a:chExt cx="889379" cy="2115403"/>
              </a:xfrm>
            </p:grpSpPr>
            <p:cxnSp>
              <p:nvCxnSpPr>
                <p:cNvPr id="316" name="Straight Connector 31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1657244" y="2524830"/>
                <a:ext cx="630924" cy="2156347"/>
                <a:chOff x="628650" y="3152633"/>
                <a:chExt cx="889379" cy="2115403"/>
              </a:xfrm>
            </p:grpSpPr>
            <p:cxnSp>
              <p:nvCxnSpPr>
                <p:cNvPr id="313" name="Straight Connector 31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4070376" y="5192782"/>
              <a:ext cx="3164574" cy="627805"/>
              <a:chOff x="656799" y="2524828"/>
              <a:chExt cx="8208744" cy="2156350"/>
            </a:xfrm>
          </p:grpSpPr>
          <p:grpSp>
            <p:nvGrpSpPr>
              <p:cNvPr id="268" name="Group 267"/>
              <p:cNvGrpSpPr/>
              <p:nvPr/>
            </p:nvGrpSpPr>
            <p:grpSpPr>
              <a:xfrm>
                <a:off x="2558708" y="2524828"/>
                <a:ext cx="630924" cy="2156347"/>
                <a:chOff x="628650" y="3152633"/>
                <a:chExt cx="889379" cy="2115403"/>
              </a:xfrm>
            </p:grpSpPr>
            <p:cxnSp>
              <p:nvCxnSpPr>
                <p:cNvPr id="301" name="Straight Connector 30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69" name="Group 268"/>
              <p:cNvGrpSpPr/>
              <p:nvPr/>
            </p:nvGrpSpPr>
            <p:grpSpPr>
              <a:xfrm>
                <a:off x="3547252" y="2524829"/>
                <a:ext cx="630924" cy="2156347"/>
                <a:chOff x="628650" y="3152633"/>
                <a:chExt cx="889379" cy="2115403"/>
              </a:xfrm>
            </p:grpSpPr>
            <p:cxnSp>
              <p:nvCxnSpPr>
                <p:cNvPr id="298" name="Straight Connector 29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0" name="Group 269"/>
              <p:cNvGrpSpPr/>
              <p:nvPr/>
            </p:nvGrpSpPr>
            <p:grpSpPr>
              <a:xfrm>
                <a:off x="4547697" y="2524830"/>
                <a:ext cx="630924" cy="2156347"/>
                <a:chOff x="628650" y="3152633"/>
                <a:chExt cx="889379" cy="2115403"/>
              </a:xfrm>
            </p:grpSpPr>
            <p:cxnSp>
              <p:nvCxnSpPr>
                <p:cNvPr id="295" name="Straight Connector 29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1" name="Group 270"/>
              <p:cNvGrpSpPr/>
              <p:nvPr/>
            </p:nvGrpSpPr>
            <p:grpSpPr>
              <a:xfrm>
                <a:off x="5536242" y="2524831"/>
                <a:ext cx="630924" cy="2156347"/>
                <a:chOff x="628650" y="3152633"/>
                <a:chExt cx="889379" cy="2115403"/>
              </a:xfrm>
            </p:grpSpPr>
            <p:cxnSp>
              <p:nvCxnSpPr>
                <p:cNvPr id="292" name="Straight Connector 29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6482628" y="2524831"/>
                <a:ext cx="630924" cy="2156347"/>
                <a:chOff x="628650" y="3152633"/>
                <a:chExt cx="889379" cy="2115403"/>
              </a:xfrm>
            </p:grpSpPr>
            <p:cxnSp>
              <p:nvCxnSpPr>
                <p:cNvPr id="289" name="Straight Connector 28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3" name="Group 272"/>
              <p:cNvGrpSpPr/>
              <p:nvPr/>
            </p:nvGrpSpPr>
            <p:grpSpPr>
              <a:xfrm>
                <a:off x="7384092" y="2524831"/>
                <a:ext cx="630924" cy="2156347"/>
                <a:chOff x="628650" y="3152633"/>
                <a:chExt cx="889379" cy="2115403"/>
              </a:xfrm>
            </p:grpSpPr>
            <p:cxnSp>
              <p:nvCxnSpPr>
                <p:cNvPr id="286" name="Straight Connector 28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4" name="Group 273"/>
              <p:cNvGrpSpPr/>
              <p:nvPr/>
            </p:nvGrpSpPr>
            <p:grpSpPr>
              <a:xfrm>
                <a:off x="8234619" y="2524831"/>
                <a:ext cx="630924" cy="2156347"/>
                <a:chOff x="628650" y="3152633"/>
                <a:chExt cx="889379" cy="2115403"/>
              </a:xfrm>
            </p:grpSpPr>
            <p:cxnSp>
              <p:nvCxnSpPr>
                <p:cNvPr id="283" name="Straight Connector 28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5" name="Group 274"/>
              <p:cNvGrpSpPr/>
              <p:nvPr/>
            </p:nvGrpSpPr>
            <p:grpSpPr>
              <a:xfrm>
                <a:off x="656799" y="2524829"/>
                <a:ext cx="630924" cy="2156347"/>
                <a:chOff x="628650" y="3152633"/>
                <a:chExt cx="889379" cy="2115403"/>
              </a:xfrm>
            </p:grpSpPr>
            <p:cxnSp>
              <p:nvCxnSpPr>
                <p:cNvPr id="280" name="Straight Connector 27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76" name="Group 275"/>
              <p:cNvGrpSpPr/>
              <p:nvPr/>
            </p:nvGrpSpPr>
            <p:grpSpPr>
              <a:xfrm>
                <a:off x="1657244" y="2524830"/>
                <a:ext cx="630924" cy="2156347"/>
                <a:chOff x="628650" y="3152633"/>
                <a:chExt cx="889379" cy="2115403"/>
              </a:xfrm>
            </p:grpSpPr>
            <p:cxnSp>
              <p:nvCxnSpPr>
                <p:cNvPr id="277" name="Straight Connector 27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7121169" y="4240182"/>
              <a:ext cx="3164574" cy="627805"/>
              <a:chOff x="656799" y="2524828"/>
              <a:chExt cx="8208744" cy="2156350"/>
            </a:xfrm>
          </p:grpSpPr>
          <p:grpSp>
            <p:nvGrpSpPr>
              <p:cNvPr id="232" name="Group 231"/>
              <p:cNvGrpSpPr/>
              <p:nvPr/>
            </p:nvGrpSpPr>
            <p:grpSpPr>
              <a:xfrm>
                <a:off x="2558708" y="2524828"/>
                <a:ext cx="630924" cy="2156347"/>
                <a:chOff x="628650" y="3152633"/>
                <a:chExt cx="889379" cy="2115403"/>
              </a:xfrm>
            </p:grpSpPr>
            <p:cxnSp>
              <p:nvCxnSpPr>
                <p:cNvPr id="265" name="Straight Connector 26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3" name="Group 232"/>
              <p:cNvGrpSpPr/>
              <p:nvPr/>
            </p:nvGrpSpPr>
            <p:grpSpPr>
              <a:xfrm>
                <a:off x="3547252" y="2524829"/>
                <a:ext cx="630924" cy="2156347"/>
                <a:chOff x="628650" y="3152633"/>
                <a:chExt cx="889379" cy="2115403"/>
              </a:xfrm>
            </p:grpSpPr>
            <p:cxnSp>
              <p:nvCxnSpPr>
                <p:cNvPr id="262" name="Straight Connector 26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4547697" y="2524830"/>
                <a:ext cx="630924" cy="2156347"/>
                <a:chOff x="628650" y="3152633"/>
                <a:chExt cx="889379" cy="2115403"/>
              </a:xfrm>
            </p:grpSpPr>
            <p:cxnSp>
              <p:nvCxnSpPr>
                <p:cNvPr id="259" name="Straight Connector 25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a:off x="5536242" y="2524831"/>
                <a:ext cx="630924" cy="2156347"/>
                <a:chOff x="628650" y="3152633"/>
                <a:chExt cx="889379" cy="2115403"/>
              </a:xfrm>
            </p:grpSpPr>
            <p:cxnSp>
              <p:nvCxnSpPr>
                <p:cNvPr id="256" name="Straight Connector 25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6" name="Group 235"/>
              <p:cNvGrpSpPr/>
              <p:nvPr/>
            </p:nvGrpSpPr>
            <p:grpSpPr>
              <a:xfrm>
                <a:off x="6482628" y="2524831"/>
                <a:ext cx="630924" cy="2156347"/>
                <a:chOff x="628650" y="3152633"/>
                <a:chExt cx="889379" cy="2115403"/>
              </a:xfrm>
            </p:grpSpPr>
            <p:cxnSp>
              <p:nvCxnSpPr>
                <p:cNvPr id="253" name="Straight Connector 25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7" name="Group 236"/>
              <p:cNvGrpSpPr/>
              <p:nvPr/>
            </p:nvGrpSpPr>
            <p:grpSpPr>
              <a:xfrm>
                <a:off x="7384092" y="2524831"/>
                <a:ext cx="630924" cy="2156347"/>
                <a:chOff x="628650" y="3152633"/>
                <a:chExt cx="889379" cy="2115403"/>
              </a:xfrm>
            </p:grpSpPr>
            <p:cxnSp>
              <p:nvCxnSpPr>
                <p:cNvPr id="250" name="Straight Connector 24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8" name="Group 237"/>
              <p:cNvGrpSpPr/>
              <p:nvPr/>
            </p:nvGrpSpPr>
            <p:grpSpPr>
              <a:xfrm>
                <a:off x="8234619" y="2524831"/>
                <a:ext cx="630924" cy="2156347"/>
                <a:chOff x="628650" y="3152633"/>
                <a:chExt cx="889379" cy="2115403"/>
              </a:xfrm>
            </p:grpSpPr>
            <p:cxnSp>
              <p:nvCxnSpPr>
                <p:cNvPr id="247" name="Straight Connector 24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9" name="Group 238"/>
              <p:cNvGrpSpPr/>
              <p:nvPr/>
            </p:nvGrpSpPr>
            <p:grpSpPr>
              <a:xfrm>
                <a:off x="656799" y="2524829"/>
                <a:ext cx="630924" cy="2156347"/>
                <a:chOff x="628650" y="3152633"/>
                <a:chExt cx="889379" cy="2115403"/>
              </a:xfrm>
            </p:grpSpPr>
            <p:cxnSp>
              <p:nvCxnSpPr>
                <p:cNvPr id="244" name="Straight Connector 24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1657244" y="2524830"/>
                <a:ext cx="630924" cy="2156347"/>
                <a:chOff x="628650" y="3152633"/>
                <a:chExt cx="889379" cy="2115403"/>
              </a:xfrm>
            </p:grpSpPr>
            <p:cxnSp>
              <p:nvCxnSpPr>
                <p:cNvPr id="241" name="Straight Connector 24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7369349" y="5181887"/>
              <a:ext cx="3164574" cy="627805"/>
              <a:chOff x="656799" y="2524828"/>
              <a:chExt cx="8208744" cy="2156350"/>
            </a:xfrm>
          </p:grpSpPr>
          <p:grpSp>
            <p:nvGrpSpPr>
              <p:cNvPr id="196" name="Group 195"/>
              <p:cNvGrpSpPr/>
              <p:nvPr/>
            </p:nvGrpSpPr>
            <p:grpSpPr>
              <a:xfrm>
                <a:off x="2558708" y="2524828"/>
                <a:ext cx="630924" cy="2156347"/>
                <a:chOff x="628650" y="3152633"/>
                <a:chExt cx="889379" cy="2115403"/>
              </a:xfrm>
            </p:grpSpPr>
            <p:cxnSp>
              <p:nvCxnSpPr>
                <p:cNvPr id="229" name="Straight Connector 22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97" name="Group 196"/>
              <p:cNvGrpSpPr/>
              <p:nvPr/>
            </p:nvGrpSpPr>
            <p:grpSpPr>
              <a:xfrm>
                <a:off x="3547252" y="2524829"/>
                <a:ext cx="630924" cy="2156347"/>
                <a:chOff x="628650" y="3152633"/>
                <a:chExt cx="889379" cy="2115403"/>
              </a:xfrm>
            </p:grpSpPr>
            <p:cxnSp>
              <p:nvCxnSpPr>
                <p:cNvPr id="226" name="Straight Connector 22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98" name="Group 197"/>
              <p:cNvGrpSpPr/>
              <p:nvPr/>
            </p:nvGrpSpPr>
            <p:grpSpPr>
              <a:xfrm>
                <a:off x="4547697" y="2524830"/>
                <a:ext cx="630924" cy="2156347"/>
                <a:chOff x="628650" y="3152633"/>
                <a:chExt cx="889379" cy="2115403"/>
              </a:xfrm>
            </p:grpSpPr>
            <p:cxnSp>
              <p:nvCxnSpPr>
                <p:cNvPr id="223" name="Straight Connector 22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99" name="Group 198"/>
              <p:cNvGrpSpPr/>
              <p:nvPr/>
            </p:nvGrpSpPr>
            <p:grpSpPr>
              <a:xfrm>
                <a:off x="5536242" y="2524831"/>
                <a:ext cx="630924" cy="2156347"/>
                <a:chOff x="628650" y="3152633"/>
                <a:chExt cx="889379" cy="2115403"/>
              </a:xfrm>
            </p:grpSpPr>
            <p:cxnSp>
              <p:nvCxnSpPr>
                <p:cNvPr id="220" name="Straight Connector 21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6482628" y="2524831"/>
                <a:ext cx="630924" cy="2156347"/>
                <a:chOff x="628650" y="3152633"/>
                <a:chExt cx="889379" cy="2115403"/>
              </a:xfrm>
            </p:grpSpPr>
            <p:cxnSp>
              <p:nvCxnSpPr>
                <p:cNvPr id="217" name="Straight Connector 21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1" name="Group 200"/>
              <p:cNvGrpSpPr/>
              <p:nvPr/>
            </p:nvGrpSpPr>
            <p:grpSpPr>
              <a:xfrm>
                <a:off x="7384092" y="2524831"/>
                <a:ext cx="630924" cy="2156347"/>
                <a:chOff x="628650" y="3152633"/>
                <a:chExt cx="889379" cy="2115403"/>
              </a:xfrm>
            </p:grpSpPr>
            <p:cxnSp>
              <p:nvCxnSpPr>
                <p:cNvPr id="214" name="Straight Connector 21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2" name="Group 201"/>
              <p:cNvGrpSpPr/>
              <p:nvPr/>
            </p:nvGrpSpPr>
            <p:grpSpPr>
              <a:xfrm>
                <a:off x="8234619" y="2524831"/>
                <a:ext cx="630924" cy="2156347"/>
                <a:chOff x="628650" y="3152633"/>
                <a:chExt cx="889379" cy="2115403"/>
              </a:xfrm>
            </p:grpSpPr>
            <p:cxnSp>
              <p:nvCxnSpPr>
                <p:cNvPr id="211" name="Straight Connector 21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3" name="Group 202"/>
              <p:cNvGrpSpPr/>
              <p:nvPr/>
            </p:nvGrpSpPr>
            <p:grpSpPr>
              <a:xfrm>
                <a:off x="656799" y="2524829"/>
                <a:ext cx="630924" cy="2156347"/>
                <a:chOff x="628650" y="3152633"/>
                <a:chExt cx="889379" cy="2115403"/>
              </a:xfrm>
            </p:grpSpPr>
            <p:cxnSp>
              <p:nvCxnSpPr>
                <p:cNvPr id="208" name="Straight Connector 20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4" name="Group 203"/>
              <p:cNvGrpSpPr/>
              <p:nvPr/>
            </p:nvGrpSpPr>
            <p:grpSpPr>
              <a:xfrm>
                <a:off x="1657244" y="2524830"/>
                <a:ext cx="630924" cy="2156347"/>
                <a:chOff x="628650" y="3152633"/>
                <a:chExt cx="889379" cy="2115403"/>
              </a:xfrm>
            </p:grpSpPr>
            <p:cxnSp>
              <p:nvCxnSpPr>
                <p:cNvPr id="205" name="Straight Connector 20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6043886" y="6104878"/>
              <a:ext cx="3164574" cy="627805"/>
              <a:chOff x="656799" y="2524828"/>
              <a:chExt cx="8208744" cy="2156350"/>
            </a:xfrm>
          </p:grpSpPr>
          <p:grpSp>
            <p:nvGrpSpPr>
              <p:cNvPr id="160" name="Group 159"/>
              <p:cNvGrpSpPr/>
              <p:nvPr/>
            </p:nvGrpSpPr>
            <p:grpSpPr>
              <a:xfrm>
                <a:off x="2558708" y="2524828"/>
                <a:ext cx="630924" cy="2156347"/>
                <a:chOff x="628650" y="3152633"/>
                <a:chExt cx="889379" cy="2115403"/>
              </a:xfrm>
            </p:grpSpPr>
            <p:cxnSp>
              <p:nvCxnSpPr>
                <p:cNvPr id="193" name="Straight Connector 19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3547252" y="2524829"/>
                <a:ext cx="630924" cy="2156347"/>
                <a:chOff x="628650" y="3152633"/>
                <a:chExt cx="889379" cy="2115403"/>
              </a:xfrm>
            </p:grpSpPr>
            <p:cxnSp>
              <p:nvCxnSpPr>
                <p:cNvPr id="190" name="Straight Connector 18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4547697" y="2524830"/>
                <a:ext cx="630924" cy="2156347"/>
                <a:chOff x="628650" y="3152633"/>
                <a:chExt cx="889379" cy="2115403"/>
              </a:xfrm>
            </p:grpSpPr>
            <p:cxnSp>
              <p:nvCxnSpPr>
                <p:cNvPr id="187" name="Straight Connector 18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536242" y="2524831"/>
                <a:ext cx="630924" cy="2156347"/>
                <a:chOff x="628650" y="3152633"/>
                <a:chExt cx="889379" cy="2115403"/>
              </a:xfrm>
            </p:grpSpPr>
            <p:cxnSp>
              <p:nvCxnSpPr>
                <p:cNvPr id="184" name="Straight Connector 18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6482628" y="2524831"/>
                <a:ext cx="630924" cy="2156347"/>
                <a:chOff x="628650" y="3152633"/>
                <a:chExt cx="889379" cy="2115403"/>
              </a:xfrm>
            </p:grpSpPr>
            <p:cxnSp>
              <p:nvCxnSpPr>
                <p:cNvPr id="181" name="Straight Connector 18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7384092" y="2524831"/>
                <a:ext cx="630924" cy="2156347"/>
                <a:chOff x="628650" y="3152633"/>
                <a:chExt cx="889379" cy="2115403"/>
              </a:xfrm>
            </p:grpSpPr>
            <p:cxnSp>
              <p:nvCxnSpPr>
                <p:cNvPr id="178" name="Straight Connector 17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8234619" y="2524831"/>
                <a:ext cx="630924" cy="2156347"/>
                <a:chOff x="628650" y="3152633"/>
                <a:chExt cx="889379" cy="2115403"/>
              </a:xfrm>
            </p:grpSpPr>
            <p:cxnSp>
              <p:nvCxnSpPr>
                <p:cNvPr id="175" name="Straight Connector 17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656799" y="2524829"/>
                <a:ext cx="630924" cy="2156347"/>
                <a:chOff x="628650" y="3152633"/>
                <a:chExt cx="889379" cy="2115403"/>
              </a:xfrm>
            </p:grpSpPr>
            <p:cxnSp>
              <p:nvCxnSpPr>
                <p:cNvPr id="172" name="Straight Connector 17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68" name="Group 167"/>
              <p:cNvGrpSpPr/>
              <p:nvPr/>
            </p:nvGrpSpPr>
            <p:grpSpPr>
              <a:xfrm>
                <a:off x="1657244" y="2524830"/>
                <a:ext cx="630924" cy="2156347"/>
                <a:chOff x="628650" y="3152633"/>
                <a:chExt cx="889379" cy="2115403"/>
              </a:xfrm>
            </p:grpSpPr>
            <p:cxnSp>
              <p:nvCxnSpPr>
                <p:cNvPr id="169" name="Straight Connector 16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2717402" y="6104878"/>
              <a:ext cx="3164574" cy="627805"/>
              <a:chOff x="656799" y="2524828"/>
              <a:chExt cx="8208744" cy="2156350"/>
            </a:xfrm>
          </p:grpSpPr>
          <p:grpSp>
            <p:nvGrpSpPr>
              <p:cNvPr id="124" name="Group 123"/>
              <p:cNvGrpSpPr/>
              <p:nvPr/>
            </p:nvGrpSpPr>
            <p:grpSpPr>
              <a:xfrm>
                <a:off x="2558708" y="2524828"/>
                <a:ext cx="630924" cy="2156347"/>
                <a:chOff x="628650" y="3152633"/>
                <a:chExt cx="889379" cy="2115403"/>
              </a:xfrm>
            </p:grpSpPr>
            <p:cxnSp>
              <p:nvCxnSpPr>
                <p:cNvPr id="157" name="Straight Connector 15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a:off x="3547252" y="2524829"/>
                <a:ext cx="630924" cy="2156347"/>
                <a:chOff x="628650" y="3152633"/>
                <a:chExt cx="889379" cy="2115403"/>
              </a:xfrm>
            </p:grpSpPr>
            <p:cxnSp>
              <p:nvCxnSpPr>
                <p:cNvPr id="154" name="Straight Connector 15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4547697" y="2524830"/>
                <a:ext cx="630924" cy="2156347"/>
                <a:chOff x="628650" y="3152633"/>
                <a:chExt cx="889379" cy="2115403"/>
              </a:xfrm>
            </p:grpSpPr>
            <p:cxnSp>
              <p:nvCxnSpPr>
                <p:cNvPr id="151" name="Straight Connector 15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7" name="Group 126"/>
              <p:cNvGrpSpPr/>
              <p:nvPr/>
            </p:nvGrpSpPr>
            <p:grpSpPr>
              <a:xfrm>
                <a:off x="5536242" y="2524831"/>
                <a:ext cx="630924" cy="2156347"/>
                <a:chOff x="628650" y="3152633"/>
                <a:chExt cx="889379" cy="2115403"/>
              </a:xfrm>
            </p:grpSpPr>
            <p:cxnSp>
              <p:nvCxnSpPr>
                <p:cNvPr id="148" name="Straight Connector 14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482628" y="2524831"/>
                <a:ext cx="630924" cy="2156347"/>
                <a:chOff x="628650" y="3152633"/>
                <a:chExt cx="889379" cy="2115403"/>
              </a:xfrm>
            </p:grpSpPr>
            <p:cxnSp>
              <p:nvCxnSpPr>
                <p:cNvPr id="145" name="Straight Connector 14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a:off x="7384092" y="2524831"/>
                <a:ext cx="630924" cy="2156347"/>
                <a:chOff x="628650" y="3152633"/>
                <a:chExt cx="889379" cy="2115403"/>
              </a:xfrm>
            </p:grpSpPr>
            <p:cxnSp>
              <p:nvCxnSpPr>
                <p:cNvPr id="142" name="Straight Connector 14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30" name="Group 129"/>
              <p:cNvGrpSpPr/>
              <p:nvPr/>
            </p:nvGrpSpPr>
            <p:grpSpPr>
              <a:xfrm>
                <a:off x="8234619" y="2524831"/>
                <a:ext cx="630924" cy="2156347"/>
                <a:chOff x="628650" y="3152633"/>
                <a:chExt cx="889379" cy="2115403"/>
              </a:xfrm>
            </p:grpSpPr>
            <p:cxnSp>
              <p:nvCxnSpPr>
                <p:cNvPr id="139" name="Straight Connector 13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656799" y="2524829"/>
                <a:ext cx="630924" cy="2156347"/>
                <a:chOff x="628650" y="3152633"/>
                <a:chExt cx="889379" cy="2115403"/>
              </a:xfrm>
            </p:grpSpPr>
            <p:cxnSp>
              <p:nvCxnSpPr>
                <p:cNvPr id="136" name="Straight Connector 13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657244" y="2524830"/>
                <a:ext cx="630924" cy="2156347"/>
                <a:chOff x="628650" y="3152633"/>
                <a:chExt cx="889379" cy="2115403"/>
              </a:xfrm>
            </p:grpSpPr>
            <p:cxnSp>
              <p:nvCxnSpPr>
                <p:cNvPr id="133" name="Straight Connector 13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609891" y="6104877"/>
              <a:ext cx="3164574" cy="627805"/>
              <a:chOff x="656799" y="2524828"/>
              <a:chExt cx="8208744" cy="2156350"/>
            </a:xfrm>
          </p:grpSpPr>
          <p:grpSp>
            <p:nvGrpSpPr>
              <p:cNvPr id="88" name="Group 87"/>
              <p:cNvGrpSpPr/>
              <p:nvPr/>
            </p:nvGrpSpPr>
            <p:grpSpPr>
              <a:xfrm>
                <a:off x="2558708" y="2524828"/>
                <a:ext cx="630924" cy="2156347"/>
                <a:chOff x="628650" y="3152633"/>
                <a:chExt cx="889379" cy="2115403"/>
              </a:xfrm>
            </p:grpSpPr>
            <p:cxnSp>
              <p:nvCxnSpPr>
                <p:cNvPr id="121" name="Straight Connector 12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3547252" y="2524829"/>
                <a:ext cx="630924" cy="2156347"/>
                <a:chOff x="628650" y="3152633"/>
                <a:chExt cx="889379" cy="2115403"/>
              </a:xfrm>
            </p:grpSpPr>
            <p:cxnSp>
              <p:nvCxnSpPr>
                <p:cNvPr id="118" name="Straight Connector 11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4547697" y="2524830"/>
                <a:ext cx="630924" cy="2156347"/>
                <a:chOff x="628650" y="3152633"/>
                <a:chExt cx="889379" cy="2115403"/>
              </a:xfrm>
            </p:grpSpPr>
            <p:cxnSp>
              <p:nvCxnSpPr>
                <p:cNvPr id="115" name="Straight Connector 11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5536242" y="2524831"/>
                <a:ext cx="630924" cy="2156347"/>
                <a:chOff x="628650" y="3152633"/>
                <a:chExt cx="889379" cy="2115403"/>
              </a:xfrm>
            </p:grpSpPr>
            <p:cxnSp>
              <p:nvCxnSpPr>
                <p:cNvPr id="112" name="Straight Connector 11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6482628" y="2524831"/>
                <a:ext cx="630924" cy="2156347"/>
                <a:chOff x="628650" y="3152633"/>
                <a:chExt cx="889379" cy="2115403"/>
              </a:xfrm>
            </p:grpSpPr>
            <p:cxnSp>
              <p:nvCxnSpPr>
                <p:cNvPr id="109" name="Straight Connector 10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7384092" y="2524831"/>
                <a:ext cx="630924" cy="2156347"/>
                <a:chOff x="628650" y="3152633"/>
                <a:chExt cx="889379" cy="2115403"/>
              </a:xfrm>
            </p:grpSpPr>
            <p:cxnSp>
              <p:nvCxnSpPr>
                <p:cNvPr id="106" name="Straight Connector 10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34619" y="2524831"/>
                <a:ext cx="630924" cy="2156347"/>
                <a:chOff x="628650" y="3152633"/>
                <a:chExt cx="889379" cy="2115403"/>
              </a:xfrm>
            </p:grpSpPr>
            <p:cxnSp>
              <p:nvCxnSpPr>
                <p:cNvPr id="103" name="Straight Connector 10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656799" y="2524829"/>
                <a:ext cx="630924" cy="2156347"/>
                <a:chOff x="628650" y="3152633"/>
                <a:chExt cx="889379" cy="2115403"/>
              </a:xfrm>
            </p:grpSpPr>
            <p:cxnSp>
              <p:nvCxnSpPr>
                <p:cNvPr id="100" name="Straight Connector 9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1657244" y="2524830"/>
                <a:ext cx="630924" cy="2156347"/>
                <a:chOff x="628650" y="3152633"/>
                <a:chExt cx="889379" cy="2115403"/>
              </a:xfrm>
            </p:grpSpPr>
            <p:cxnSp>
              <p:nvCxnSpPr>
                <p:cNvPr id="97" name="Straight Connector 9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2518215" y="5180115"/>
              <a:ext cx="3164574" cy="627805"/>
              <a:chOff x="656799" y="2524828"/>
              <a:chExt cx="8208744" cy="2156350"/>
            </a:xfrm>
          </p:grpSpPr>
          <p:grpSp>
            <p:nvGrpSpPr>
              <p:cNvPr id="52" name="Group 51"/>
              <p:cNvGrpSpPr/>
              <p:nvPr/>
            </p:nvGrpSpPr>
            <p:grpSpPr>
              <a:xfrm>
                <a:off x="2558708" y="2524828"/>
                <a:ext cx="630924" cy="2156347"/>
                <a:chOff x="628650" y="3152633"/>
                <a:chExt cx="889379" cy="2115403"/>
              </a:xfrm>
            </p:grpSpPr>
            <p:cxnSp>
              <p:nvCxnSpPr>
                <p:cNvPr id="85" name="Straight Connector 8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3547252" y="2524829"/>
                <a:ext cx="630924" cy="2156347"/>
                <a:chOff x="628650" y="3152633"/>
                <a:chExt cx="889379" cy="2115403"/>
              </a:xfrm>
            </p:grpSpPr>
            <p:cxnSp>
              <p:nvCxnSpPr>
                <p:cNvPr id="82" name="Straight Connector 81"/>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4547697" y="2524830"/>
                <a:ext cx="630924" cy="2156347"/>
                <a:chOff x="628650" y="3152633"/>
                <a:chExt cx="889379" cy="2115403"/>
              </a:xfrm>
            </p:grpSpPr>
            <p:cxnSp>
              <p:nvCxnSpPr>
                <p:cNvPr id="79" name="Straight Connector 7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536242" y="2524831"/>
                <a:ext cx="630924" cy="2156347"/>
                <a:chOff x="628650" y="3152633"/>
                <a:chExt cx="889379" cy="2115403"/>
              </a:xfrm>
            </p:grpSpPr>
            <p:cxnSp>
              <p:nvCxnSpPr>
                <p:cNvPr id="76" name="Straight Connector 7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6482628" y="2524831"/>
                <a:ext cx="630924" cy="2156347"/>
                <a:chOff x="628650" y="3152633"/>
                <a:chExt cx="889379" cy="2115403"/>
              </a:xfrm>
            </p:grpSpPr>
            <p:cxnSp>
              <p:nvCxnSpPr>
                <p:cNvPr id="73" name="Straight Connector 7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7384092" y="2524831"/>
                <a:ext cx="630924" cy="2156347"/>
                <a:chOff x="628650" y="3152633"/>
                <a:chExt cx="889379" cy="2115403"/>
              </a:xfrm>
            </p:grpSpPr>
            <p:cxnSp>
              <p:nvCxnSpPr>
                <p:cNvPr id="70" name="Straight Connector 6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234619" y="2524831"/>
                <a:ext cx="630924" cy="2156347"/>
                <a:chOff x="628650" y="3152633"/>
                <a:chExt cx="889379" cy="2115403"/>
              </a:xfrm>
            </p:grpSpPr>
            <p:cxnSp>
              <p:nvCxnSpPr>
                <p:cNvPr id="67" name="Straight Connector 6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656799" y="2524829"/>
                <a:ext cx="630924" cy="2156347"/>
                <a:chOff x="628650" y="3152633"/>
                <a:chExt cx="889379" cy="2115403"/>
              </a:xfrm>
            </p:grpSpPr>
            <p:cxnSp>
              <p:nvCxnSpPr>
                <p:cNvPr id="64" name="Straight Connector 6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657244" y="2524830"/>
                <a:ext cx="630924" cy="2156347"/>
                <a:chOff x="628650" y="3152633"/>
                <a:chExt cx="889379" cy="2115403"/>
              </a:xfrm>
            </p:grpSpPr>
            <p:cxnSp>
              <p:nvCxnSpPr>
                <p:cNvPr id="61" name="Straight Connector 6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2765806" y="4240182"/>
              <a:ext cx="3164574" cy="627805"/>
              <a:chOff x="656799" y="2524828"/>
              <a:chExt cx="8208744" cy="2156350"/>
            </a:xfrm>
          </p:grpSpPr>
          <p:grpSp>
            <p:nvGrpSpPr>
              <p:cNvPr id="16" name="Group 15"/>
              <p:cNvGrpSpPr/>
              <p:nvPr/>
            </p:nvGrpSpPr>
            <p:grpSpPr>
              <a:xfrm>
                <a:off x="2558708" y="2524828"/>
                <a:ext cx="630924" cy="2156347"/>
                <a:chOff x="628650" y="3152633"/>
                <a:chExt cx="889379" cy="2115403"/>
              </a:xfrm>
            </p:grpSpPr>
            <p:cxnSp>
              <p:nvCxnSpPr>
                <p:cNvPr id="49" name="Straight Connector 48"/>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3547252" y="2524829"/>
                <a:ext cx="630924" cy="2156347"/>
                <a:chOff x="628650" y="3152633"/>
                <a:chExt cx="889379" cy="2115403"/>
              </a:xfrm>
            </p:grpSpPr>
            <p:cxnSp>
              <p:nvCxnSpPr>
                <p:cNvPr id="46" name="Straight Connector 45"/>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547697" y="2524830"/>
                <a:ext cx="630924" cy="2156347"/>
                <a:chOff x="628650" y="3152633"/>
                <a:chExt cx="889379" cy="2115403"/>
              </a:xfrm>
            </p:grpSpPr>
            <p:cxnSp>
              <p:nvCxnSpPr>
                <p:cNvPr id="43" name="Straight Connector 42"/>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5536242" y="2524831"/>
                <a:ext cx="630924" cy="2156347"/>
                <a:chOff x="628650" y="3152633"/>
                <a:chExt cx="889379" cy="2115403"/>
              </a:xfrm>
            </p:grpSpPr>
            <p:cxnSp>
              <p:nvCxnSpPr>
                <p:cNvPr id="40" name="Straight Connector 39"/>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6482628" y="2524831"/>
                <a:ext cx="630924" cy="2156347"/>
                <a:chOff x="628650" y="3152633"/>
                <a:chExt cx="889379" cy="2115403"/>
              </a:xfrm>
            </p:grpSpPr>
            <p:cxnSp>
              <p:nvCxnSpPr>
                <p:cNvPr id="37" name="Straight Connector 36"/>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384092" y="2524831"/>
                <a:ext cx="630924" cy="2156347"/>
                <a:chOff x="628650" y="3152633"/>
                <a:chExt cx="889379" cy="2115403"/>
              </a:xfrm>
            </p:grpSpPr>
            <p:cxnSp>
              <p:nvCxnSpPr>
                <p:cNvPr id="34" name="Straight Connector 33"/>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8234619" y="2524831"/>
                <a:ext cx="630924" cy="2156347"/>
                <a:chOff x="628650" y="3152633"/>
                <a:chExt cx="889379" cy="2115403"/>
              </a:xfrm>
            </p:grpSpPr>
            <p:cxnSp>
              <p:nvCxnSpPr>
                <p:cNvPr id="31" name="Straight Connector 30"/>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56799" y="2524829"/>
                <a:ext cx="630924" cy="2156347"/>
                <a:chOff x="628650" y="3152633"/>
                <a:chExt cx="889379" cy="2115403"/>
              </a:xfrm>
            </p:grpSpPr>
            <p:cxnSp>
              <p:nvCxnSpPr>
                <p:cNvPr id="28" name="Straight Connector 27"/>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1657244" y="2524830"/>
                <a:ext cx="630924" cy="2156347"/>
                <a:chOff x="628650" y="3152633"/>
                <a:chExt cx="889379" cy="2115403"/>
              </a:xfrm>
            </p:grpSpPr>
            <p:cxnSp>
              <p:nvCxnSpPr>
                <p:cNvPr id="25" name="Straight Connector 24"/>
                <p:cNvCxnSpPr/>
                <p:nvPr/>
              </p:nvCxnSpPr>
              <p:spPr>
                <a:xfrm>
                  <a:off x="628650"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518029" y="3152633"/>
                  <a:ext cx="0" cy="211540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28650" y="5268036"/>
                  <a:ext cx="872604" cy="0"/>
                </a:xfrm>
                <a:prstGeom prst="line">
                  <a:avLst/>
                </a:prstGeom>
                <a:ln w="63500"/>
              </p:spPr>
              <p:style>
                <a:lnRef idx="1">
                  <a:schemeClr val="accent1"/>
                </a:lnRef>
                <a:fillRef idx="0">
                  <a:schemeClr val="accent1"/>
                </a:fillRef>
                <a:effectRef idx="0">
                  <a:schemeClr val="accent1"/>
                </a:effectRef>
                <a:fontRef idx="minor">
                  <a:schemeClr val="tx1"/>
                </a:fontRef>
              </p:style>
            </p:cxnSp>
          </p:grpSp>
        </p:grpSp>
      </p:grpSp>
      <p:sp>
        <p:nvSpPr>
          <p:cNvPr id="415" name="TextBox 414"/>
          <p:cNvSpPr txBox="1"/>
          <p:nvPr/>
        </p:nvSpPr>
        <p:spPr>
          <a:xfrm rot="648206">
            <a:off x="7388141" y="1985969"/>
            <a:ext cx="1906118" cy="646331"/>
          </a:xfrm>
          <a:prstGeom prst="rect">
            <a:avLst/>
          </a:prstGeom>
          <a:noFill/>
        </p:spPr>
        <p:txBody>
          <a:bodyPr wrap="square" rtlCol="0">
            <a:spAutoFit/>
          </a:bodyPr>
          <a:lstStyle/>
          <a:p>
            <a:pPr algn="ctr"/>
            <a:r>
              <a:rPr lang="en-US" dirty="0">
                <a:solidFill>
                  <a:schemeClr val="accent4"/>
                </a:solidFill>
              </a:rPr>
              <a:t>The universe is really big!</a:t>
            </a:r>
            <a:endParaRPr lang="en-US" b="1" dirty="0">
              <a:solidFill>
                <a:schemeClr val="accent4"/>
              </a:solidFill>
            </a:endParaRPr>
          </a:p>
        </p:txBody>
      </p:sp>
    </p:spTree>
    <p:extLst>
      <p:ext uri="{BB962C8B-B14F-4D97-AF65-F5344CB8AC3E}">
        <p14:creationId xmlns:p14="http://schemas.microsoft.com/office/powerpoint/2010/main" val="172748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5362</TotalTime>
  <Words>4848</Words>
  <Application>Microsoft Macintosh PowerPoint</Application>
  <PresentationFormat>On-screen Show (4:3)</PresentationFormat>
  <Paragraphs>924</Paragraphs>
  <Slides>69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Calibri</vt:lpstr>
      <vt:lpstr>Calibri Light</vt:lpstr>
      <vt:lpstr>Cambria Math</vt:lpstr>
      <vt:lpstr>Comic Sans MS</vt:lpstr>
      <vt:lpstr>Courier</vt:lpstr>
      <vt:lpstr>Mangal</vt:lpstr>
      <vt:lpstr>Wingdings</vt:lpstr>
      <vt:lpstr>Office Theme</vt:lpstr>
      <vt:lpstr>Lecture 8</vt:lpstr>
      <vt:lpstr>Announcements </vt:lpstr>
      <vt:lpstr>Girls Teaching Girls to Code is looking for mentors! Announcement:</vt:lpstr>
      <vt:lpstr>Today: hashing</vt:lpstr>
      <vt:lpstr>Outline</vt:lpstr>
      <vt:lpstr>Goal:  Just like last time</vt:lpstr>
      <vt:lpstr>Today:</vt:lpstr>
      <vt:lpstr>One way to get O(1) time</vt:lpstr>
      <vt:lpstr>That should look familiar</vt:lpstr>
      <vt:lpstr>Solution?</vt:lpstr>
      <vt:lpstr>Problem…</vt:lpstr>
      <vt:lpstr>Hash tables</vt:lpstr>
      <vt:lpstr>But first!  Terminology.</vt:lpstr>
      <vt:lpstr>The previous example  with this terminology</vt:lpstr>
      <vt:lpstr>This is a hash table (with chaining)</vt:lpstr>
      <vt:lpstr>Aside: Hash tables with open addressing</vt:lpstr>
      <vt:lpstr>This is a hash table (with chaining)</vt:lpstr>
      <vt:lpstr>Sometimes this a good idea Sometimes this is a bad idea</vt:lpstr>
      <vt:lpstr>Worst-case analysis</vt:lpstr>
      <vt:lpstr>This is impossible!</vt:lpstr>
      <vt:lpstr>We really can’t beat the bad guy here.</vt:lpstr>
      <vt:lpstr>Solution: Randomness</vt:lpstr>
      <vt:lpstr>The game</vt:lpstr>
      <vt:lpstr>Example</vt:lpstr>
      <vt:lpstr>Randomness helps</vt:lpstr>
      <vt:lpstr>What do we want? </vt:lpstr>
      <vt:lpstr>More precisely</vt:lpstr>
      <vt:lpstr>So we want:</vt:lpstr>
      <vt:lpstr>Aside: why not:</vt:lpstr>
      <vt:lpstr>Expected number of items in u_i’s bucket?</vt:lpstr>
      <vt:lpstr>That’s great!</vt:lpstr>
      <vt:lpstr>What’s wrong with this plan?</vt:lpstr>
      <vt:lpstr>A uniformly random hash function is not a good idea.</vt:lpstr>
      <vt:lpstr>Another thought…</vt:lpstr>
      <vt:lpstr>Could we store a uniformly random h without using a lookup table?</vt:lpstr>
      <vt:lpstr>Aside: description length</vt:lpstr>
      <vt:lpstr>We need Mlog(n) bits to store a random hash function h:U -&gt; {1,…,n}</vt:lpstr>
      <vt:lpstr>Solution</vt:lpstr>
      <vt:lpstr>Outline</vt:lpstr>
      <vt:lpstr>Hash families</vt:lpstr>
      <vt:lpstr>Example:  a smaller hash family</vt:lpstr>
      <vt:lpstr>The game</vt:lpstr>
      <vt:lpstr>This is not a very good hash family</vt:lpstr>
      <vt:lpstr>The game</vt:lpstr>
      <vt:lpstr>Outline</vt:lpstr>
      <vt:lpstr>How to pick the hash family?</vt:lpstr>
      <vt:lpstr>Expected number of items in ui’s bucket?</vt:lpstr>
      <vt:lpstr>Strategy</vt:lpstr>
      <vt:lpstr>So the whole scheme will be</vt:lpstr>
      <vt:lpstr>Universal hash family</vt:lpstr>
      <vt:lpstr>Example</vt:lpstr>
      <vt:lpstr>Non-example</vt:lpstr>
      <vt:lpstr>Non-example</vt:lpstr>
      <vt:lpstr>A small universal hash family??</vt:lpstr>
      <vt:lpstr>Say what?</vt:lpstr>
      <vt:lpstr>Ignoring why this is a good idea</vt:lpstr>
      <vt:lpstr>Another way to see that We only need log(M) bits to store h</vt:lpstr>
      <vt:lpstr>Why does this work?</vt:lpstr>
      <vt:lpstr>But let’s check that it does work</vt:lpstr>
      <vt:lpstr>So the whole scheme will be</vt:lpstr>
      <vt:lpstr>Outline</vt:lpstr>
      <vt:lpstr>Want O(1) INSERT/DELETE/SEARCH</vt:lpstr>
      <vt:lpstr>We studied  this game</vt:lpstr>
      <vt:lpstr>Uniformly random h was good</vt:lpstr>
      <vt:lpstr>Uniformly random h was bad</vt:lpstr>
      <vt:lpstr>We needed a smaller set  that still has this property</vt:lpstr>
      <vt:lpstr>Conclusion:</vt:lpstr>
      <vt:lpstr>That’s it for data structures  (for now)</vt:lpstr>
      <vt:lpstr>Before Next Time</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dc:title>
  <dc:creator>Mary Katherine Wootters</dc:creator>
  <cp:lastModifiedBy>Microsoft Office User</cp:lastModifiedBy>
  <cp:revision>135</cp:revision>
  <cp:lastPrinted>2019-02-05T01:39:16Z</cp:lastPrinted>
  <dcterms:created xsi:type="dcterms:W3CDTF">2017-04-25T03:21:42Z</dcterms:created>
  <dcterms:modified xsi:type="dcterms:W3CDTF">2019-02-15T17:30:57Z</dcterms:modified>
</cp:coreProperties>
</file>